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removePersonalInfoOnSave="1" autoCompressPictures="0">
  <p:sldMasterIdLst>
    <p:sldMasterId id="2147483731" r:id="rId1"/>
  </p:sldMasterIdLst>
  <p:notesMasterIdLst>
    <p:notesMasterId r:id="rId2"/>
  </p:notesMasterIdLst>
  <p:handoutMasterIdLst>
    <p:handoutMasterId r:id="rId3"/>
  </p:handoutMasterIdLst>
  <p:sldIdLst>
    <p:sldId id="302" r:id="rId4"/>
    <p:sldId id="297" r:id="rId5"/>
    <p:sldId id="312" r:id="rId6"/>
    <p:sldId id="313" r:id="rId7"/>
    <p:sldId id="328" r:id="rId8"/>
    <p:sldId id="305" r:id="rId9"/>
    <p:sldId id="326" r:id="rId10"/>
    <p:sldId id="318" r:id="rId11"/>
    <p:sldId id="329" r:id="rId12"/>
    <p:sldId id="330" r:id="rId13"/>
    <p:sldId id="331" r:id="rId14"/>
    <p:sldId id="319" r:id="rId15"/>
    <p:sldId id="314" r:id="rId16"/>
  </p:sldIdLst>
  <p:sldSz cx="12192000" cy="6858000"/>
  <p:notesSz cx="6858000" cy="9144000"/>
  <p:defaultTextStyle>
    <a:defPPr rtl="0">
      <a:defRPr lang="ko-k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scaleToFitPaper="1"/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86EB55A-D8E4-4A66-8E5A-C34D8BC1693A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TxStyle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TxStyle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>
        <a:fontRef idx="minor">
          <a:scrgbClr r="0" g="0" b="0"/>
        </a:fontRef>
        <a:schemeClr val="accent6"/>
      </a:tcTxStyle>
      <a:tcStyle>
        <a:tcBdr>
          <a:top>
            <a:ln w="6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accent6">
          <a:shade val="40000"/>
        </a:schemeClr>
      </a:tcTxStyle>
      <a:tcStyle>
        <a:tcBdr/>
        <a:fill>
          <a:solidFill>
            <a:schemeClr val="accent6">
              <a:alpha val="40000"/>
            </a:schemeClr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1A66EDD-3DAB-4C5B-A090-DC80EC1FD486}" styleName="Normal Style 1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lum val="8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lum val="8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horzBarState="maximized">
    <p:restoredLeft sz="14995" autoAdjust="0"/>
    <p:restoredTop sz="90551" autoAdjust="0"/>
  </p:normalViewPr>
  <p:slideViewPr>
    <p:cSldViewPr snapToGrid="0" snapToObjects="1">
      <p:cViewPr varScale="1">
        <p:scale>
          <a:sx n="100" d="100"/>
          <a:sy n="100" d="100"/>
        </p:scale>
        <p:origin x="148" y="92"/>
      </p:cViewPr>
      <p:guideLst>
        <p:guide orient="horz" pos="2158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123" d="100"/>
          <a:sy n="123" d="100"/>
        </p:scale>
        <p:origin x="4974" y="96"/>
      </p:cViewPr>
    </p:cSldViewPr>
  </p:notes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7.xml"  /><Relationship Id="rId11" Type="http://schemas.openxmlformats.org/officeDocument/2006/relationships/slide" Target="slides/slide8.xml"  /><Relationship Id="rId12" Type="http://schemas.openxmlformats.org/officeDocument/2006/relationships/slide" Target="slides/slide9.xml"  /><Relationship Id="rId13" Type="http://schemas.openxmlformats.org/officeDocument/2006/relationships/slide" Target="slides/slide10.xml"  /><Relationship Id="rId14" Type="http://schemas.openxmlformats.org/officeDocument/2006/relationships/slide" Target="slides/slide11.xml"  /><Relationship Id="rId15" Type="http://schemas.openxmlformats.org/officeDocument/2006/relationships/slide" Target="slides/slide12.xml"  /><Relationship Id="rId16" Type="http://schemas.openxmlformats.org/officeDocument/2006/relationships/slide" Target="slides/slide13.xml"  /><Relationship Id="rId17" Type="http://schemas.openxmlformats.org/officeDocument/2006/relationships/presProps" Target="presProps.xml"  /><Relationship Id="rId18" Type="http://schemas.openxmlformats.org/officeDocument/2006/relationships/viewProps" Target="viewProps.xml"  /><Relationship Id="rId19" Type="http://schemas.openxmlformats.org/officeDocument/2006/relationships/theme" Target="theme/theme1.xml"  /><Relationship Id="rId2" Type="http://schemas.openxmlformats.org/officeDocument/2006/relationships/notesMaster" Target="notesMasters/notesMaster1.xml"  /><Relationship Id="rId20" Type="http://schemas.openxmlformats.org/officeDocument/2006/relationships/tableStyles" Target="tableStyles.xml"  /><Relationship Id="rId3" Type="http://schemas.openxmlformats.org/officeDocument/2006/relationships/handoutMaster" Target="handoutMasters/handoutMaster1.xml"  /><Relationship Id="rId4" Type="http://schemas.openxmlformats.org/officeDocument/2006/relationships/slide" Target="slides/slide1.xml"  /><Relationship Id="rId5" Type="http://schemas.openxmlformats.org/officeDocument/2006/relationships/slide" Target="slides/slide2.xml"  /><Relationship Id="rId6" Type="http://schemas.openxmlformats.org/officeDocument/2006/relationships/slide" Target="slides/slide3.xml"  /><Relationship Id="rId7" Type="http://schemas.openxmlformats.org/officeDocument/2006/relationships/slide" Target="slides/slide4.xml"  /><Relationship Id="rId8" Type="http://schemas.openxmlformats.org/officeDocument/2006/relationships/slide" Target="slides/slide5.xml"  /><Relationship Id="rId9" Type="http://schemas.openxmlformats.org/officeDocument/2006/relationships/slide" Target="slides/slide6.xml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3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 rtl="0">
              <a:defRPr/>
            </a:pPr>
            <a:endParaRPr lang="ko-KR" altLang="en-US">
              <a:latin typeface="맑은 고딕"/>
              <a:ea typeface="맑은 고딕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 rtl="0">
              <a:defRPr/>
            </a:pPr>
            <a:fld id="{9B8636E9-784E-4CF0-B1AE-4D8632584134}" type="datetime1">
              <a:rPr lang="ko-KR" altLang="en-US">
                <a:latin typeface="맑은 고딕"/>
                <a:ea typeface="맑은 고딕"/>
              </a:rPr>
              <a:pPr lvl="0" rtl="0">
                <a:defRPr/>
              </a:pPr>
              <a:t>2022-12-07</a:t>
            </a:fld>
            <a:endParaRPr lang="en-US">
              <a:latin typeface="맑은 고딕"/>
              <a:ea typeface="맑은 고딕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 rtl="0">
              <a:defRPr/>
            </a:pPr>
            <a:endParaRPr lang="ko-KR" altLang="en-US">
              <a:latin typeface="맑은 고딕"/>
              <a:ea typeface="맑은 고딕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 rtl="0">
              <a:defRPr/>
            </a:pPr>
            <a:fld id="{8F57D167-9BB5-2048-9DDA-7DF8E5D94DC9}" type="slidenum">
              <a:rPr lang="en-US">
                <a:latin typeface="맑은 고딕"/>
                <a:ea typeface="맑은 고딕"/>
              </a:rPr>
              <a:pPr lvl="0" rtl="0">
                <a:defRPr/>
              </a:pPr>
              <a:t>‹#›</a:t>
            </a:fld>
            <a:endParaRPr lang="en-US"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>
                <a:latin typeface="Malgun Gothic"/>
                <a:ea typeface="Malgun Gothic"/>
              </a:defRPr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>
                <a:latin typeface="Malgun Gothic"/>
                <a:ea typeface="Malgun Gothic"/>
              </a:defRPr>
            </a:lvl1pPr>
          </a:lstStyle>
          <a:p>
            <a:pPr lvl="0">
              <a:defRPr/>
            </a:pPr>
            <a:fld id="{51A72BC7-1EF8-401C-8169-B417221D54F2}" type="datetime1">
              <a:rPr lang="ko-KR" altLang="en-US"/>
              <a:pPr lvl="0">
                <a:defRPr/>
              </a:pPr>
              <a:t>2022-12-07</a:t>
            </a:fld>
            <a:endParaRPr 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 rtl="0">
              <a:defRPr/>
            </a:pPr>
            <a:endParaRPr 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 rtl="0">
              <a:defRPr/>
            </a:pPr>
            <a:r>
              <a:rPr lang="ko"/>
              <a:t>마스터 텍스트 스타일을 편집하려면 클릭하세요.</a:t>
            </a:r>
            <a:endParaRPr lang="ko"/>
          </a:p>
          <a:p>
            <a:pPr lvl="1" rtl="0">
              <a:defRPr/>
            </a:pPr>
            <a:r>
              <a:rPr lang="ko"/>
              <a:t>둘째 수준</a:t>
            </a:r>
            <a:endParaRPr lang="ko"/>
          </a:p>
          <a:p>
            <a:pPr lvl="2" rtl="0">
              <a:defRPr/>
            </a:pPr>
            <a:r>
              <a:rPr lang="ko"/>
              <a:t>셋째 수준</a:t>
            </a:r>
            <a:endParaRPr lang="ko"/>
          </a:p>
          <a:p>
            <a:pPr lvl="3" rtl="0">
              <a:defRPr/>
            </a:pPr>
            <a:r>
              <a:rPr lang="ko"/>
              <a:t>넷째 수준</a:t>
            </a:r>
            <a:endParaRPr lang="ko"/>
          </a:p>
          <a:p>
            <a:pPr lvl="4" rtl="0">
              <a:defRPr/>
            </a:pPr>
            <a:r>
              <a:rPr lang="ko"/>
              <a:t>다섯째 수준</a:t>
            </a:r>
            <a:endParaRPr lang="ko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>
                <a:latin typeface="Malgun Gothic"/>
                <a:ea typeface="Malgun Gothic"/>
              </a:defRPr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>
                <a:latin typeface="Malgun Gothic"/>
                <a:ea typeface="Malgun Gothic"/>
              </a:defRPr>
            </a:lvl1pPr>
          </a:lstStyle>
          <a:p>
            <a:pPr lvl="0">
              <a:defRPr/>
            </a:pPr>
            <a:fld id="{DB303FA8-A3F3-7640-B13D-36C73B3E5587}" type="slidenum">
              <a:rPr lang="en-US"/>
              <a:pPr lvl="0"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Malgun Gothic"/>
        <a:ea typeface="Malgun Gothic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.xml"  /><Relationship Id="rId2" Type="http://schemas.openxmlformats.org/officeDocument/2006/relationships/notesMaster" Target="../notesMasters/notesMaster1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slide" Target="../slides/slide2.xml"  /><Relationship Id="rId2" Type="http://schemas.openxmlformats.org/officeDocument/2006/relationships/notesMaster" Target="../notesMasters/notesMaster1.xml"  /></Relationships>
</file>

<file path=ppt/notesSlides/_rels/notesSlide3.xml.rels><?xml version="1.0" encoding="UTF-8" standalone="yes" ?><Relationships xmlns="http://schemas.openxmlformats.org/package/2006/relationships"><Relationship Id="rId1" Type="http://schemas.openxmlformats.org/officeDocument/2006/relationships/slide" Target="../slides/slide3.xml"  /><Relationship Id="rId2" Type="http://schemas.openxmlformats.org/officeDocument/2006/relationships/notesMaster" Target="../notesMasters/notesMaster1.xml"  /></Relationships>
</file>

<file path=ppt/notesSlides/_rels/notesSlide4.xml.rels><?xml version="1.0" encoding="UTF-8" standalone="yes" ?><Relationships xmlns="http://schemas.openxmlformats.org/package/2006/relationships"><Relationship Id="rId1" Type="http://schemas.openxmlformats.org/officeDocument/2006/relationships/slide" Target="../slides/slide4.xml"  /><Relationship Id="rId2" Type="http://schemas.openxmlformats.org/officeDocument/2006/relationships/notesMaster" Target="../notesMasters/notesMaster1.xml"  /></Relationships>
</file>

<file path=ppt/notesSlides/_rels/notesSlide5.xml.rels><?xml version="1.0" encoding="UTF-8" standalone="yes" ?><Relationships xmlns="http://schemas.openxmlformats.org/package/2006/relationships"><Relationship Id="rId1" Type="http://schemas.openxmlformats.org/officeDocument/2006/relationships/slide" Target="../slides/slide6.xml"  /><Relationship Id="rId2" Type="http://schemas.openxmlformats.org/officeDocument/2006/relationships/notesMaster" Target="../notesMasters/notesMaster1.xml"  /></Relationships>
</file>

<file path=ppt/notesSlides/_rels/notesSlide6.xml.rels><?xml version="1.0" encoding="UTF-8" standalone="yes" ?><Relationships xmlns="http://schemas.openxmlformats.org/package/2006/relationships"><Relationship Id="rId1" Type="http://schemas.openxmlformats.org/officeDocument/2006/relationships/slide" Target="../slides/slide7.xml"  /><Relationship Id="rId2" Type="http://schemas.openxmlformats.org/officeDocument/2006/relationships/notesMaster" Target="../notesMasters/notesMaster1.xml"  /></Relationships>
</file>

<file path=ppt/notesSlides/_rels/notesSlide7.xml.rels><?xml version="1.0" encoding="UTF-8" standalone="yes" ?><Relationships xmlns="http://schemas.openxmlformats.org/package/2006/relationships"><Relationship Id="rId1" Type="http://schemas.openxmlformats.org/officeDocument/2006/relationships/slide" Target="../slides/slide8.xml"  /><Relationship Id="rId2" Type="http://schemas.openxmlformats.org/officeDocument/2006/relationships/notesMaster" Target="../notesMasters/notesMaster1.xml"  /></Relationships>
</file>

<file path=ppt/notesSlides/_rels/notesSlide8.xml.rels><?xml version="1.0" encoding="UTF-8" standalone="yes" ?><Relationships xmlns="http://schemas.openxmlformats.org/package/2006/relationships"><Relationship Id="rId1" Type="http://schemas.openxmlformats.org/officeDocument/2006/relationships/slide" Target="../slides/slide12.xml"  /><Relationship Id="rId2" Type="http://schemas.openxmlformats.org/officeDocument/2006/relationships/notesMaster" Target="../notesMasters/notesMaster1.xml"  /></Relationships>
</file>

<file path=ppt/notesSlides/_rels/notesSlide9.xml.rels><?xml version="1.0" encoding="UTF-8" standalone="yes" ?><Relationships xmlns="http://schemas.openxmlformats.org/package/2006/relationships"><Relationship Id="rId1" Type="http://schemas.openxmlformats.org/officeDocument/2006/relationships/slide" Target="../slides/slide13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rt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 rtl="0">
              <a:defRPr/>
            </a:pPr>
            <a:fld id="{DB303FA8-A3F3-7640-B13D-36C73B3E5587}" type="slidenum">
              <a:rPr lang="en-US"/>
              <a:pPr lvl="0" rtl="0">
                <a:defRPr/>
              </a:pPr>
              <a:t>1</a:t>
            </a:fld>
            <a:endParaRPr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lvl="0" rtl="0">
              <a:defRPr/>
            </a:pPr>
            <a:fld id="{6E75E91E-06B5-47AD-AEBD-ED12757D6030}" type="datetime1">
              <a:rPr lang="ko-KR" altLang="en-US"/>
              <a:pPr lvl="0" rtl="0">
                <a:defRPr/>
              </a:pPr>
              <a:t>2022-12-07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rt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 rtl="0">
              <a:defRPr/>
            </a:pPr>
            <a:fld id="{DB303FA8-A3F3-7640-B13D-36C73B3E5587}" type="slidenum">
              <a:rPr lang="en-US"/>
              <a:pPr lvl="0" rtl="0">
                <a:defRPr/>
              </a:pPr>
              <a:t>2</a:t>
            </a:fld>
            <a:endParaRPr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lvl="0" rtl="0">
              <a:defRPr/>
            </a:pPr>
            <a:fld id="{C179C2E0-2FDB-43C5-A87F-837327ED8F34}" type="datetime1">
              <a:rPr lang="ko-KR" altLang="en-US"/>
              <a:pPr lvl="0" rtl="0">
                <a:defRPr/>
              </a:pPr>
              <a:t>2022-12-07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rt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 rtl="0">
              <a:defRPr/>
            </a:pPr>
            <a:fld id="{DB303FA8-A3F3-7640-B13D-36C73B3E5587}" type="slidenum">
              <a:rPr lang="en-US"/>
              <a:pPr lvl="0" rtl="0">
                <a:defRPr/>
              </a:pPr>
              <a:t>3</a:t>
            </a:fld>
            <a:endParaRPr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lvl="0" rtl="0">
              <a:defRPr/>
            </a:pPr>
            <a:fld id="{C179C2E0-2FDB-43C5-A87F-837327ED8F34}" type="datetime1">
              <a:rPr lang="ko-KR" altLang="en-US"/>
              <a:pPr lvl="0" rtl="0">
                <a:defRPr/>
              </a:pPr>
              <a:t>2022-12-07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rt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 rtl="0">
              <a:defRPr/>
            </a:pPr>
            <a:fld id="{DB303FA8-A3F3-7640-B13D-36C73B3E5587}" type="slidenum">
              <a:rPr lang="en-US"/>
              <a:pPr lvl="0" rtl="0">
                <a:defRPr/>
              </a:pPr>
              <a:t>4</a:t>
            </a:fld>
            <a:endParaRPr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lvl="0" rtl="0">
              <a:defRPr/>
            </a:pPr>
            <a:fld id="{C179C2E0-2FDB-43C5-A87F-837327ED8F34}" type="datetime1">
              <a:rPr lang="ko-KR" altLang="en-US"/>
              <a:pPr lvl="0" rtl="0">
                <a:defRPr/>
              </a:pPr>
              <a:t>2022-12-07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rt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 rtl="0">
              <a:defRPr/>
            </a:pPr>
            <a:fld id="{DB303FA8-A3F3-7640-B13D-36C73B3E5587}" type="slidenum">
              <a:rPr lang="en-US"/>
              <a:pPr lvl="0" rtl="0">
                <a:defRPr/>
              </a:pPr>
              <a:t>6</a:t>
            </a:fld>
            <a:endParaRPr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lvl="0" rtl="0">
              <a:defRPr/>
            </a:pPr>
            <a:fld id="{C179C2E0-2FDB-43C5-A87F-837327ED8F34}" type="datetime1">
              <a:rPr lang="ko-KR" altLang="en-US"/>
              <a:pPr lvl="0" rtl="0">
                <a:defRPr/>
              </a:pPr>
              <a:t>2022-12-07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rt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 rtl="0">
              <a:defRPr/>
            </a:pPr>
            <a:fld id="{DB303FA8-A3F3-7640-B13D-36C73B3E5587}" type="slidenum">
              <a:rPr lang="en-US"/>
              <a:pPr lvl="0" rtl="0">
                <a:defRPr/>
              </a:pPr>
              <a:t>7</a:t>
            </a:fld>
            <a:endParaRPr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lvl="0" rtl="0">
              <a:defRPr/>
            </a:pPr>
            <a:fld id="{C179C2E0-2FDB-43C5-A87F-837327ED8F34}" type="datetime1">
              <a:rPr lang="ko-KR" altLang="en-US"/>
              <a:pPr lvl="0" rtl="0">
                <a:defRPr/>
              </a:pPr>
              <a:t>2022-12-07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rt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 rtl="0">
              <a:defRPr/>
            </a:pPr>
            <a:fld id="{DB303FA8-A3F3-7640-B13D-36C73B3E5587}" type="slidenum">
              <a:rPr lang="en-US"/>
              <a:pPr lvl="0" rtl="0">
                <a:defRPr/>
              </a:pPr>
              <a:t>8</a:t>
            </a:fld>
            <a:endParaRPr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lvl="0" rtl="0">
              <a:defRPr/>
            </a:pPr>
            <a:fld id="{C179C2E0-2FDB-43C5-A87F-837327ED8F34}" type="datetime1">
              <a:rPr lang="ko-KR" altLang="en-US"/>
              <a:pPr lvl="0" rtl="0">
                <a:defRPr/>
              </a:pPr>
              <a:t>2022-12-07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rt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 rtl="0">
              <a:defRPr/>
            </a:pPr>
            <a:fld id="{DB303FA8-A3F3-7640-B13D-36C73B3E5587}" type="slidenum">
              <a:rPr lang="en-US"/>
              <a:pPr lvl="0" rtl="0">
                <a:defRPr/>
              </a:pPr>
              <a:t>12</a:t>
            </a:fld>
            <a:endParaRPr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lvl="0" rtl="0">
              <a:defRPr/>
            </a:pPr>
            <a:fld id="{C179C2E0-2FDB-43C5-A87F-837327ED8F34}" type="datetime1">
              <a:rPr lang="ko-KR" altLang="en-US"/>
              <a:pPr lvl="0" rtl="0">
                <a:defRPr/>
              </a:pPr>
              <a:t>2022-12-07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rt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 rtl="0">
              <a:defRPr/>
            </a:pPr>
            <a:fld id="{DB303FA8-A3F3-7640-B13D-36C73B3E5587}" type="slidenum">
              <a:rPr lang="en-US"/>
              <a:pPr lvl="0" rtl="0">
                <a:defRPr/>
              </a:pPr>
              <a:t>13</a:t>
            </a:fld>
            <a:endParaRPr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lvl="0" rtl="0">
              <a:defRPr/>
            </a:pPr>
            <a:fld id="{14FF8CB4-E8FD-4F9B-9C6C-AFB209DFA231}" type="datetime1">
              <a:rPr lang="ko-KR" altLang="en-US"/>
              <a:pPr lvl="0" rtl="0">
                <a:defRPr/>
              </a:pPr>
              <a:t>2022-12-07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solidFill>
          <a:schemeClr val="bg1"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4CC33A90-B87E-634E-AF2A-F4C3C8923FED}"/>
              </a:ext>
            </a:extLst>
          </p:cNvPr>
          <p:cNvSpPr/>
          <p:nvPr userDrawn="1"/>
        </p:nvSpPr>
        <p:spPr>
          <a:xfrm>
            <a:off x="0" y="914400"/>
            <a:ext cx="12192000" cy="5029200"/>
          </a:xfrm>
          <a:prstGeom prst="rect">
            <a:avLst/>
          </a:prstGeom>
          <a:pattFill prst="lgGrid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>
              <a:latin typeface="Malgun Gothic" panose="020B0503020000020004" pitchFamily="50" charset="-127"/>
              <a:ea typeface="Malgun Gothic" panose="020B0503020000020004" pitchFamily="50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1147E0E-4AE4-D149-A315-F2528623D5EA}"/>
              </a:ext>
            </a:extLst>
          </p:cNvPr>
          <p:cNvSpPr/>
          <p:nvPr userDrawn="1"/>
        </p:nvSpPr>
        <p:spPr>
          <a:xfrm>
            <a:off x="763425" y="2818150"/>
            <a:ext cx="6207001" cy="257181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>
              <a:latin typeface="Malgun Gothic" panose="020B0503020000020004" pitchFamily="50" charset="-127"/>
              <a:ea typeface="Malgun Gothic" panose="020B0503020000020004" pitchFamily="50" charset="-127"/>
            </a:endParaRPr>
          </a:p>
        </p:txBody>
      </p:sp>
      <p:sp>
        <p:nvSpPr>
          <p:cNvPr id="16" name="직사각형 2">
            <a:extLst>
              <a:ext uri="{FF2B5EF4-FFF2-40B4-BE49-F238E27FC236}">
                <a16:creationId xmlns:a16="http://schemas.microsoft.com/office/drawing/2014/main" id="{AA222472-5BC8-7B4F-AB2F-B6A10019B60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3105150" y="3237598"/>
            <a:ext cx="18473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latin typeface="Malgun Gothic" panose="020B0503020000020004" pitchFamily="50" charset="-127"/>
                <a:ea typeface="Malgun Gothic" panose="020B0503020000020004" pitchFamily="50" charset="-127"/>
              </a:rPr>
            </a:br>
            <a:endParaRPr kumimoji="0" lang="en-US" altLang="en-US" sz="1800" b="0" i="0" u="none" strike="noStrike" cap="none" normalizeH="0" baseline="0" noProof="0" dirty="0">
              <a:ln>
                <a:noFill/>
              </a:ln>
              <a:solidFill>
                <a:schemeClr val="tx1"/>
              </a:solidFill>
              <a:effectLst/>
              <a:latin typeface="Malgun Gothic" panose="020B0503020000020004" pitchFamily="50" charset="-127"/>
              <a:ea typeface="Malgun Gothic" panose="020B0503020000020004" pitchFamily="50" charset="-127"/>
            </a:endParaRPr>
          </a:p>
        </p:txBody>
      </p:sp>
      <p:sp>
        <p:nvSpPr>
          <p:cNvPr id="18" name="제목 1">
            <a:extLst>
              <a:ext uri="{FF2B5EF4-FFF2-40B4-BE49-F238E27FC236}">
                <a16:creationId xmlns:a16="http://schemas.microsoft.com/office/drawing/2014/main" id="{E3ED0903-C4AC-F843-878E-D66CB7BFB0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08430" y="3267744"/>
            <a:ext cx="5651293" cy="1086304"/>
          </a:xfrm>
          <a:prstGeom prst="rect">
            <a:avLst/>
          </a:prstGeom>
        </p:spPr>
        <p:txBody>
          <a:bodyPr lIns="91440" rIns="91440" rtlCol="0" anchor="ctr" anchorCtr="0">
            <a:noAutofit/>
          </a:bodyPr>
          <a:lstStyle>
            <a:lvl1pPr algn="l">
              <a:defRPr sz="8800" b="1" i="0" spc="150" baseline="0">
                <a:solidFill>
                  <a:schemeClr val="tx1"/>
                </a:solidFill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pPr rtl="0"/>
            <a:r>
              <a:rPr lang="ko" noProof="0"/>
              <a:t>제목</a:t>
            </a:r>
          </a:p>
        </p:txBody>
      </p:sp>
      <p:sp>
        <p:nvSpPr>
          <p:cNvPr id="11" name="그림 개체 틀 10">
            <a:extLst>
              <a:ext uri="{FF2B5EF4-FFF2-40B4-BE49-F238E27FC236}">
                <a16:creationId xmlns:a16="http://schemas.microsoft.com/office/drawing/2014/main" id="{C8F278E7-697F-D34E-BB55-5D254AF87F9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923125" y="0"/>
            <a:ext cx="6268875" cy="6858000"/>
          </a:xfrm>
          <a:custGeom>
            <a:avLst/>
            <a:gdLst>
              <a:gd name="connsiteX0" fmla="*/ 0 w 6268875"/>
              <a:gd name="connsiteY0" fmla="*/ 0 h 6858000"/>
              <a:gd name="connsiteX1" fmla="*/ 6268875 w 6268875"/>
              <a:gd name="connsiteY1" fmla="*/ 0 h 6858000"/>
              <a:gd name="connsiteX2" fmla="*/ 6268875 w 6268875"/>
              <a:gd name="connsiteY2" fmla="*/ 6858000 h 6858000"/>
              <a:gd name="connsiteX3" fmla="*/ 0 w 6268875"/>
              <a:gd name="connsiteY3" fmla="*/ 6858000 h 6858000"/>
              <a:gd name="connsiteX4" fmla="*/ 0 w 6268875"/>
              <a:gd name="connsiteY4" fmla="*/ 5389964 h 6858000"/>
              <a:gd name="connsiteX5" fmla="*/ 1047301 w 6268875"/>
              <a:gd name="connsiteY5" fmla="*/ 5389964 h 6858000"/>
              <a:gd name="connsiteX6" fmla="*/ 1047301 w 6268875"/>
              <a:gd name="connsiteY6" fmla="*/ 2814404 h 6858000"/>
              <a:gd name="connsiteX7" fmla="*/ 0 w 6268875"/>
              <a:gd name="connsiteY7" fmla="*/ 28144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268875" h="6858000">
                <a:moveTo>
                  <a:pt x="0" y="0"/>
                </a:moveTo>
                <a:lnTo>
                  <a:pt x="6268875" y="0"/>
                </a:lnTo>
                <a:lnTo>
                  <a:pt x="6268875" y="6858000"/>
                </a:lnTo>
                <a:lnTo>
                  <a:pt x="0" y="6858000"/>
                </a:lnTo>
                <a:lnTo>
                  <a:pt x="0" y="5389964"/>
                </a:lnTo>
                <a:lnTo>
                  <a:pt x="1047301" y="5389964"/>
                </a:lnTo>
                <a:lnTo>
                  <a:pt x="1047301" y="2814404"/>
                </a:lnTo>
                <a:lnTo>
                  <a:pt x="0" y="2814404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rtlCol="0">
            <a:noAutofit/>
          </a:bodyPr>
          <a:lstStyle>
            <a:lvl1pPr marL="0" indent="0">
              <a:buNone/>
              <a:defRPr>
                <a:solidFill>
                  <a:schemeClr val="bg1"/>
                </a:solidFill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  <a:endParaRPr lang="ko" noProof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62719C4-9998-4B9C-8E34-87A64F6BCDA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24261" y="4354048"/>
            <a:ext cx="5651500" cy="704088"/>
          </a:xfrm>
        </p:spPr>
        <p:txBody>
          <a:bodyPr rtlCol="0" anchor="ctr">
            <a:normAutofit/>
          </a:bodyPr>
          <a:lstStyle>
            <a:lvl1pPr marL="0" indent="0">
              <a:buNone/>
              <a:defRPr sz="2400" b="1" i="0" cap="all" spc="600" baseline="0"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pPr lvl="0" rtl="0"/>
            <a:r>
              <a:rPr lang="ko" noProof="0"/>
              <a:t>부제목</a:t>
            </a:r>
          </a:p>
        </p:txBody>
      </p:sp>
    </p:spTree>
    <p:extLst>
      <p:ext uri="{BB962C8B-B14F-4D97-AF65-F5344CB8AC3E}">
        <p14:creationId xmlns:p14="http://schemas.microsoft.com/office/powerpoint/2010/main" val="147982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 ">
    <p:bg>
      <p:bgPr>
        <a:solidFill>
          <a:schemeClr val="bg2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9FBA462-7E60-BA4E-9A1E-3B5E69DAC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fld id="{9A0A51BC-12D4-4D3A-9B6A-E55525456376}" type="datetime1">
              <a:rPr lang="ko-KR" altLang="en-US" smtClean="0"/>
              <a:t>2022-06-15</a:t>
            </a:fld>
            <a:endParaRPr lang="en-US" dirty="0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18A28A8-5C75-FC4B-9A28-8F343DF4B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endParaRPr 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1FD5A6F-AE17-4E4C-9567-DB3B02853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fld id="{6F705D35-D126-3B47-A82C-2A13EA9E0A6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F9B59AC0-ACCA-0548-A037-BC61068B8FE2}"/>
              </a:ext>
            </a:extLst>
          </p:cNvPr>
          <p:cNvSpPr/>
          <p:nvPr userDrawn="1"/>
        </p:nvSpPr>
        <p:spPr>
          <a:xfrm>
            <a:off x="0" y="0"/>
            <a:ext cx="12192000" cy="986306"/>
          </a:xfrm>
          <a:prstGeom prst="rect">
            <a:avLst/>
          </a:prstGeom>
          <a:pattFill prst="lgGrid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>
              <a:latin typeface="Malgun Gothic" panose="020B0503020000020004" pitchFamily="50" charset="-127"/>
              <a:ea typeface="Malgun Gothic" panose="020B0503020000020004" pitchFamily="50" charset="-127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2A57C152-0331-B74F-81FE-04A927A72C7B}"/>
              </a:ext>
            </a:extLst>
          </p:cNvPr>
          <p:cNvSpPr/>
          <p:nvPr userDrawn="1"/>
        </p:nvSpPr>
        <p:spPr>
          <a:xfrm>
            <a:off x="350520" y="279792"/>
            <a:ext cx="11475720" cy="98630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182880" rIns="182880" rtlCol="0" anchor="ctr"/>
          <a:lstStyle/>
          <a:p>
            <a:pPr rtl="0"/>
            <a:endParaRPr lang="en-US" sz="2400" b="1" noProof="0" dirty="0">
              <a:latin typeface="Malgun Gothic" panose="020B0503020000020004" pitchFamily="50" charset="-127"/>
              <a:ea typeface="Malgun Gothic" panose="020B0503020000020004" pitchFamily="50" charset="-127"/>
            </a:endParaRPr>
          </a:p>
        </p:txBody>
      </p:sp>
      <p:sp>
        <p:nvSpPr>
          <p:cNvPr id="8" name="제목 1">
            <a:extLst>
              <a:ext uri="{FF2B5EF4-FFF2-40B4-BE49-F238E27FC236}">
                <a16:creationId xmlns:a16="http://schemas.microsoft.com/office/drawing/2014/main" id="{5FDDD9A4-1691-5D47-9605-21650E2212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413" y="483440"/>
            <a:ext cx="10904438" cy="583800"/>
          </a:xfrm>
          <a:prstGeom prst="rect">
            <a:avLst/>
          </a:prstGeom>
        </p:spPr>
        <p:txBody>
          <a:bodyPr lIns="91440" rIns="91440" rtlCol="0">
            <a:noAutofit/>
          </a:bodyPr>
          <a:lstStyle>
            <a:lvl1pPr>
              <a:defRPr sz="2400" b="1" i="0" spc="150" baseline="0">
                <a:solidFill>
                  <a:schemeClr val="tx1"/>
                </a:solidFill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  <a:endParaRPr lang="ko" noProof="0"/>
          </a:p>
        </p:txBody>
      </p:sp>
      <p:sp>
        <p:nvSpPr>
          <p:cNvPr id="10" name="내용 개체 틀 9">
            <a:extLst>
              <a:ext uri="{FF2B5EF4-FFF2-40B4-BE49-F238E27FC236}">
                <a16:creationId xmlns:a16="http://schemas.microsoft.com/office/drawing/2014/main" id="{A6B69B4E-3A48-4F14-8C09-ECC8E58C732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39763" y="1470025"/>
            <a:ext cx="10904088" cy="4706938"/>
          </a:xfrm>
        </p:spPr>
        <p:txBody>
          <a:bodyPr rtlCol="0"/>
          <a:lstStyle>
            <a:lvl1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  <a:lvl2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2pPr>
            <a:lvl3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3pPr>
            <a:lvl4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4pPr>
            <a:lvl5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5pPr>
          </a:lstStyle>
          <a:p>
            <a:pPr lvl="0" rtl="0"/>
            <a:r>
              <a:rPr lang="ko-KR" altLang="en-US" noProof="0"/>
              <a:t>마스터 텍스트 스타일을 편집하려면 클릭</a:t>
            </a:r>
          </a:p>
          <a:p>
            <a:pPr lvl="1" rtl="0"/>
            <a:r>
              <a:rPr lang="ko-KR" altLang="en-US" noProof="0"/>
              <a:t>두 번째 수준</a:t>
            </a:r>
          </a:p>
          <a:p>
            <a:pPr lvl="2" rtl="0"/>
            <a:r>
              <a:rPr lang="ko-KR" altLang="en-US" noProof="0"/>
              <a:t>세 번째 수준</a:t>
            </a:r>
          </a:p>
          <a:p>
            <a:pPr lvl="3" rtl="0"/>
            <a:r>
              <a:rPr lang="ko-KR" altLang="en-US" noProof="0"/>
              <a:t>네 번째 수준</a:t>
            </a:r>
          </a:p>
          <a:p>
            <a:pPr lvl="4" rtl="0"/>
            <a:r>
              <a:rPr lang="ko-KR" altLang="en-US" noProof="0"/>
              <a:t>다섯 번째 수준</a:t>
            </a:r>
            <a:endParaRPr lang="ko" noProof="0"/>
          </a:p>
        </p:txBody>
      </p:sp>
    </p:spTree>
    <p:extLst>
      <p:ext uri="{BB962C8B-B14F-4D97-AF65-F5344CB8AC3E}">
        <p14:creationId xmlns:p14="http://schemas.microsoft.com/office/powerpoint/2010/main" val="649630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 2개 ">
    <p:bg>
      <p:bgPr>
        <a:solidFill>
          <a:schemeClr val="bg2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987C56A2-F952-8343-A875-78793BA51A34}"/>
              </a:ext>
            </a:extLst>
          </p:cNvPr>
          <p:cNvSpPr/>
          <p:nvPr userDrawn="1"/>
        </p:nvSpPr>
        <p:spPr>
          <a:xfrm>
            <a:off x="0" y="5871694"/>
            <a:ext cx="12192000" cy="986306"/>
          </a:xfrm>
          <a:prstGeom prst="rect">
            <a:avLst/>
          </a:prstGeom>
          <a:pattFill prst="lgGrid">
            <a:fgClr>
              <a:schemeClr val="tx1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>
              <a:latin typeface="Malgun Gothic" panose="020B0503020000020004" pitchFamily="50" charset="-127"/>
              <a:ea typeface="Malgun Gothic" panose="020B0503020000020004" pitchFamily="50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1BB3689-72F8-2345-BF30-38C81BDD487E}"/>
              </a:ext>
            </a:extLst>
          </p:cNvPr>
          <p:cNvSpPr/>
          <p:nvPr userDrawn="1"/>
        </p:nvSpPr>
        <p:spPr>
          <a:xfrm>
            <a:off x="5002306" y="0"/>
            <a:ext cx="7189694" cy="6858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>
              <a:latin typeface="Malgun Gothic" panose="020B0503020000020004" pitchFamily="50" charset="-127"/>
              <a:ea typeface="Malgun Gothic" panose="020B0503020000020004" pitchFamily="50" charset="-127"/>
            </a:endParaRPr>
          </a:p>
        </p:txBody>
      </p:sp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9FBA462-7E60-BA4E-9A1E-3B5E69DAC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fld id="{18A8E614-50BA-4E6D-BD88-C8AFCD7EC9B7}" type="datetime1">
              <a:rPr lang="ko-KR" altLang="en-US" smtClean="0"/>
              <a:t>2022-06-15</a:t>
            </a:fld>
            <a:endParaRPr lang="en-US" dirty="0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18A28A8-5C75-FC4B-9A28-8F343DF4B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endParaRPr 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1FD5A6F-AE17-4E4C-9567-DB3B02853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fld id="{6F705D35-D126-3B47-A82C-2A13EA9E0A6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656FB1BA-653F-254C-9C39-2A5BDD763E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1117" y="681037"/>
            <a:ext cx="4791637" cy="583800"/>
          </a:xfrm>
          <a:prstGeom prst="rect">
            <a:avLst/>
          </a:prstGeom>
        </p:spPr>
        <p:txBody>
          <a:bodyPr lIns="91440" rIns="91440" rtlCol="0">
            <a:noAutofit/>
          </a:bodyPr>
          <a:lstStyle>
            <a:lvl1pPr>
              <a:defRPr sz="2400" b="1" i="0" spc="150" baseline="0">
                <a:solidFill>
                  <a:schemeClr val="tx1"/>
                </a:solidFill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  <a:endParaRPr lang="ko" noProof="0"/>
          </a:p>
        </p:txBody>
      </p:sp>
      <p:sp>
        <p:nvSpPr>
          <p:cNvPr id="12" name="그림 개체 틀 10">
            <a:extLst>
              <a:ext uri="{FF2B5EF4-FFF2-40B4-BE49-F238E27FC236}">
                <a16:creationId xmlns:a16="http://schemas.microsoft.com/office/drawing/2014/main" id="{CB2BF900-EE78-604F-A9A8-83394228A68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42925" y="571500"/>
            <a:ext cx="5553075" cy="5715000"/>
          </a:xfrm>
          <a:prstGeom prst="rect">
            <a:avLst/>
          </a:prstGeom>
          <a:solidFill>
            <a:schemeClr val="tx1"/>
          </a:solidFill>
        </p:spPr>
        <p:txBody>
          <a:bodyPr rtlCol="0"/>
          <a:lstStyle>
            <a:lvl1pPr marL="0" indent="0">
              <a:buNone/>
              <a:defRPr>
                <a:solidFill>
                  <a:schemeClr val="bg1"/>
                </a:solidFill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  <a:endParaRPr lang="ko" noProof="0"/>
          </a:p>
        </p:txBody>
      </p:sp>
      <p:sp>
        <p:nvSpPr>
          <p:cNvPr id="10" name="내용 개체 틀 9">
            <a:extLst>
              <a:ext uri="{FF2B5EF4-FFF2-40B4-BE49-F238E27FC236}">
                <a16:creationId xmlns:a16="http://schemas.microsoft.com/office/drawing/2014/main" id="{C4C04996-C3BC-4E03-A361-2BA33F3CA305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761163" y="1265238"/>
            <a:ext cx="4791591" cy="4911725"/>
          </a:xfrm>
        </p:spPr>
        <p:txBody>
          <a:bodyPr rtlCol="0">
            <a:normAutofit/>
          </a:bodyPr>
          <a:lstStyle>
            <a:lvl1pPr>
              <a:lnSpc>
                <a:spcPct val="200000"/>
              </a:lnSpc>
              <a:spcBef>
                <a:spcPts val="1000"/>
              </a:spcBef>
              <a:buClrTx/>
              <a:defRPr sz="1400"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  <a:lvl2pPr>
              <a:lnSpc>
                <a:spcPct val="200000"/>
              </a:lnSpc>
              <a:spcBef>
                <a:spcPts val="1000"/>
              </a:spcBef>
              <a:buClrTx/>
              <a:defRPr/>
            </a:lvl2pPr>
            <a:lvl3pPr>
              <a:lnSpc>
                <a:spcPct val="200000"/>
              </a:lnSpc>
              <a:spcBef>
                <a:spcPts val="1000"/>
              </a:spcBef>
              <a:buClrTx/>
              <a:defRPr/>
            </a:lvl3pPr>
            <a:lvl4pPr>
              <a:lnSpc>
                <a:spcPct val="200000"/>
              </a:lnSpc>
              <a:spcBef>
                <a:spcPts val="1000"/>
              </a:spcBef>
              <a:buClrTx/>
              <a:defRPr/>
            </a:lvl4pPr>
            <a:lvl5pPr>
              <a:lnSpc>
                <a:spcPct val="200000"/>
              </a:lnSpc>
              <a:spcBef>
                <a:spcPts val="1000"/>
              </a:spcBef>
              <a:buClrTx/>
              <a:defRPr/>
            </a:lvl5pPr>
          </a:lstStyle>
          <a:p>
            <a:pPr lvl="0" rtl="0"/>
            <a:r>
              <a:rPr lang="ko-KR" altLang="en-US" noProof="0"/>
              <a:t>마스터 텍스트 스타일을 편집하려면 클릭</a:t>
            </a:r>
          </a:p>
        </p:txBody>
      </p:sp>
    </p:spTree>
    <p:extLst>
      <p:ext uri="{BB962C8B-B14F-4D97-AF65-F5344CB8AC3E}">
        <p14:creationId xmlns:p14="http://schemas.microsoft.com/office/powerpoint/2010/main" val="2859269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비교">
    <p:bg>
      <p:bgPr>
        <a:solidFill>
          <a:schemeClr val="bg2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>
            <a:extLst>
              <a:ext uri="{FF2B5EF4-FFF2-40B4-BE49-F238E27FC236}">
                <a16:creationId xmlns:a16="http://schemas.microsoft.com/office/drawing/2014/main" id="{F2F96941-79C9-A34B-8AB5-C167A4D72D51}"/>
              </a:ext>
            </a:extLst>
          </p:cNvPr>
          <p:cNvSpPr/>
          <p:nvPr userDrawn="1"/>
        </p:nvSpPr>
        <p:spPr>
          <a:xfrm>
            <a:off x="0" y="0"/>
            <a:ext cx="12192000" cy="986306"/>
          </a:xfrm>
          <a:prstGeom prst="rect">
            <a:avLst/>
          </a:prstGeom>
          <a:pattFill prst="lgGrid">
            <a:fgClr>
              <a:schemeClr val="tx1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>
              <a:latin typeface="Malgun Gothic" panose="020B0503020000020004" pitchFamily="50" charset="-127"/>
              <a:ea typeface="Malgun Gothic" panose="020B0503020000020004" pitchFamily="50" charset="-127"/>
            </a:endParaRPr>
          </a:p>
        </p:txBody>
      </p:sp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9FBA462-7E60-BA4E-9A1E-3B5E69DAC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fld id="{32FDE339-56A1-4BC0-887D-B8F5F234A18C}" type="datetime1">
              <a:rPr lang="ko-KR" altLang="en-US" smtClean="0"/>
              <a:t>2022-06-15</a:t>
            </a:fld>
            <a:endParaRPr lang="en-US" dirty="0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18A28A8-5C75-FC4B-9A28-8F343DF4B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endParaRPr 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1FD5A6F-AE17-4E4C-9567-DB3B02853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fld id="{6F705D35-D126-3B47-A82C-2A13EA9E0A6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2A57C152-0331-B74F-81FE-04A927A72C7B}"/>
              </a:ext>
            </a:extLst>
          </p:cNvPr>
          <p:cNvSpPr/>
          <p:nvPr userDrawn="1"/>
        </p:nvSpPr>
        <p:spPr>
          <a:xfrm>
            <a:off x="350520" y="279792"/>
            <a:ext cx="11475720" cy="98630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182880" rIns="182880" rtlCol="0" anchor="ctr"/>
          <a:lstStyle/>
          <a:p>
            <a:pPr rtl="0"/>
            <a:endParaRPr lang="en-US" sz="2400" b="1" noProof="0" dirty="0">
              <a:solidFill>
                <a:schemeClr val="bg1"/>
              </a:solidFill>
              <a:latin typeface="Malgun Gothic" panose="020B0503020000020004" pitchFamily="50" charset="-127"/>
              <a:ea typeface="Malgun Gothic" panose="020B0503020000020004" pitchFamily="50" charset="-127"/>
            </a:endParaRPr>
          </a:p>
        </p:txBody>
      </p:sp>
      <p:sp>
        <p:nvSpPr>
          <p:cNvPr id="8" name="제목 1">
            <a:extLst>
              <a:ext uri="{FF2B5EF4-FFF2-40B4-BE49-F238E27FC236}">
                <a16:creationId xmlns:a16="http://schemas.microsoft.com/office/drawing/2014/main" id="{5FDDD9A4-1691-5D47-9605-21650E2212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413" y="483440"/>
            <a:ext cx="10904438" cy="583800"/>
          </a:xfrm>
          <a:prstGeom prst="rect">
            <a:avLst/>
          </a:prstGeom>
        </p:spPr>
        <p:txBody>
          <a:bodyPr lIns="91440" rIns="91440" rtlCol="0">
            <a:noAutofit/>
          </a:bodyPr>
          <a:lstStyle>
            <a:lvl1pPr>
              <a:defRPr sz="2400" b="1" i="0" spc="150" baseline="0">
                <a:solidFill>
                  <a:schemeClr val="tx1"/>
                </a:solidFill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  <a:endParaRPr lang="ko" noProof="0"/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62F811A9-08B1-C746-B30D-69D7B4A6CD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038570"/>
            <a:ext cx="5042646" cy="703135"/>
          </a:xfrm>
          <a:prstGeom prst="rect">
            <a:avLst/>
          </a:prstGeom>
        </p:spPr>
        <p:txBody>
          <a:bodyPr lIns="91440" rIns="91440" rtlCol="0" anchor="ctr">
            <a:normAutofit/>
          </a:bodyPr>
          <a:lstStyle>
            <a:lvl1pPr marL="0" indent="0" algn="l">
              <a:lnSpc>
                <a:spcPct val="150000"/>
              </a:lnSpc>
              <a:buNone/>
              <a:defRPr sz="1600" b="1" i="0" cap="all" spc="150" baseline="0">
                <a:solidFill>
                  <a:schemeClr val="tx2"/>
                </a:solidFill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ko-KR" altLang="en-US" noProof="0"/>
              <a:t>마스터 텍스트 스타일을 편집하려면 클릭</a:t>
            </a:r>
          </a:p>
        </p:txBody>
      </p:sp>
      <p:sp>
        <p:nvSpPr>
          <p:cNvPr id="12" name="텍스트 개체 틀 2">
            <a:extLst>
              <a:ext uri="{FF2B5EF4-FFF2-40B4-BE49-F238E27FC236}">
                <a16:creationId xmlns:a16="http://schemas.microsoft.com/office/drawing/2014/main" id="{54F0B191-C947-1640-8AD2-EEEAA1ED57C9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6501205" y="2038570"/>
            <a:ext cx="5042646" cy="703135"/>
          </a:xfrm>
          <a:prstGeom prst="rect">
            <a:avLst/>
          </a:prstGeom>
        </p:spPr>
        <p:txBody>
          <a:bodyPr lIns="91440" rIns="91440" rtlCol="0" anchor="ctr">
            <a:normAutofit/>
          </a:bodyPr>
          <a:lstStyle>
            <a:lvl1pPr marL="0" indent="0" algn="l">
              <a:lnSpc>
                <a:spcPct val="150000"/>
              </a:lnSpc>
              <a:buNone/>
              <a:defRPr sz="1600" b="1" i="0" cap="all" spc="150" baseline="0">
                <a:solidFill>
                  <a:schemeClr val="tx2"/>
                </a:solidFill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ko-KR" altLang="en-US" noProof="0"/>
              <a:t>마스터 텍스트 스타일을 편집하려면 클릭</a:t>
            </a:r>
          </a:p>
        </p:txBody>
      </p:sp>
      <p:cxnSp>
        <p:nvCxnSpPr>
          <p:cNvPr id="14" name="직선 연결선(S) 13">
            <a:extLst>
              <a:ext uri="{FF2B5EF4-FFF2-40B4-BE49-F238E27FC236}">
                <a16:creationId xmlns:a16="http://schemas.microsoft.com/office/drawing/2014/main" id="{E8B92D52-6B55-2C4B-95E4-CE89611E590B}"/>
              </a:ext>
            </a:extLst>
          </p:cNvPr>
          <p:cNvCxnSpPr>
            <a:cxnSpLocks/>
          </p:cNvCxnSpPr>
          <p:nvPr userDrawn="1"/>
        </p:nvCxnSpPr>
        <p:spPr>
          <a:xfrm>
            <a:off x="6167716" y="1613647"/>
            <a:ext cx="0" cy="4904068"/>
          </a:xfrm>
          <a:prstGeom prst="line">
            <a:avLst/>
          </a:prstGeom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내용 개체 틀 6">
            <a:extLst>
              <a:ext uri="{FF2B5EF4-FFF2-40B4-BE49-F238E27FC236}">
                <a16:creationId xmlns:a16="http://schemas.microsoft.com/office/drawing/2014/main" id="{F0F9EB4B-EC9F-404E-A98B-1EA3F6FF116A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838199" y="2894013"/>
            <a:ext cx="5042647" cy="3094037"/>
          </a:xfrm>
        </p:spPr>
        <p:txBody>
          <a:bodyPr rtlCol="0"/>
          <a:lstStyle>
            <a:lvl1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  <a:lvl2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2pPr>
            <a:lvl3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3pPr>
            <a:lvl4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4pPr>
            <a:lvl5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5pPr>
          </a:lstStyle>
          <a:p>
            <a:pPr lvl="0" rtl="0"/>
            <a:r>
              <a:rPr lang="ko-KR" altLang="en-US" noProof="0"/>
              <a:t>마스터 텍스트 스타일을 편집하려면 클릭</a:t>
            </a:r>
          </a:p>
          <a:p>
            <a:pPr lvl="1" rtl="0"/>
            <a:r>
              <a:rPr lang="ko-KR" altLang="en-US" noProof="0"/>
              <a:t>두 번째 수준</a:t>
            </a:r>
          </a:p>
          <a:p>
            <a:pPr lvl="2" rtl="0"/>
            <a:r>
              <a:rPr lang="ko-KR" altLang="en-US" noProof="0"/>
              <a:t>세 번째 수준</a:t>
            </a:r>
          </a:p>
          <a:p>
            <a:pPr lvl="3" rtl="0"/>
            <a:r>
              <a:rPr lang="ko-KR" altLang="en-US" noProof="0"/>
              <a:t>네 번째 수준</a:t>
            </a:r>
          </a:p>
          <a:p>
            <a:pPr lvl="4" rtl="0"/>
            <a:r>
              <a:rPr lang="ko-KR" altLang="en-US" noProof="0"/>
              <a:t>다섯 번째 수준</a:t>
            </a:r>
            <a:endParaRPr lang="ko" noProof="0"/>
          </a:p>
        </p:txBody>
      </p:sp>
      <p:sp>
        <p:nvSpPr>
          <p:cNvPr id="15" name="내용 개체 틀 6">
            <a:extLst>
              <a:ext uri="{FF2B5EF4-FFF2-40B4-BE49-F238E27FC236}">
                <a16:creationId xmlns:a16="http://schemas.microsoft.com/office/drawing/2014/main" id="{7A648C0A-27FE-4582-8D3C-7FF280E14591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501205" y="2894013"/>
            <a:ext cx="5042647" cy="3094037"/>
          </a:xfrm>
        </p:spPr>
        <p:txBody>
          <a:bodyPr rtlCol="0"/>
          <a:lstStyle>
            <a:lvl1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  <a:lvl2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2pPr>
            <a:lvl3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3pPr>
            <a:lvl4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4pPr>
            <a:lvl5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5pPr>
          </a:lstStyle>
          <a:p>
            <a:pPr lvl="0" rtl="0"/>
            <a:r>
              <a:rPr lang="ko-KR" altLang="en-US" noProof="0"/>
              <a:t>마스터 텍스트 스타일을 편집하려면 클릭</a:t>
            </a:r>
          </a:p>
          <a:p>
            <a:pPr lvl="1" rtl="0"/>
            <a:r>
              <a:rPr lang="ko-KR" altLang="en-US" noProof="0"/>
              <a:t>두 번째 수준</a:t>
            </a:r>
          </a:p>
          <a:p>
            <a:pPr lvl="2" rtl="0"/>
            <a:r>
              <a:rPr lang="ko-KR" altLang="en-US" noProof="0"/>
              <a:t>세 번째 수준</a:t>
            </a:r>
          </a:p>
          <a:p>
            <a:pPr lvl="3" rtl="0"/>
            <a:r>
              <a:rPr lang="ko-KR" altLang="en-US" noProof="0"/>
              <a:t>네 번째 수준</a:t>
            </a:r>
          </a:p>
          <a:p>
            <a:pPr lvl="4" rtl="0"/>
            <a:r>
              <a:rPr lang="ko-KR" altLang="en-US" noProof="0"/>
              <a:t>다섯 번째 수준</a:t>
            </a:r>
            <a:endParaRPr lang="ko" noProof="0"/>
          </a:p>
        </p:txBody>
      </p:sp>
    </p:spTree>
    <p:extLst>
      <p:ext uri="{BB962C8B-B14F-4D97-AF65-F5344CB8AC3E}">
        <p14:creationId xmlns:p14="http://schemas.microsoft.com/office/powerpoint/2010/main" val="3315996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이미지 및 캡션">
    <p:bg>
      <p:bgPr>
        <a:solidFill>
          <a:schemeClr val="bg2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14A22209-F6F4-814A-9719-87CDCD23C55F}"/>
              </a:ext>
            </a:extLst>
          </p:cNvPr>
          <p:cNvSpPr/>
          <p:nvPr userDrawn="1"/>
        </p:nvSpPr>
        <p:spPr>
          <a:xfrm>
            <a:off x="0" y="914400"/>
            <a:ext cx="12192000" cy="5029200"/>
          </a:xfrm>
          <a:prstGeom prst="rect">
            <a:avLst/>
          </a:prstGeom>
          <a:pattFill prst="lgGrid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>
              <a:latin typeface="Malgun Gothic" panose="020B0503020000020004" pitchFamily="50" charset="-127"/>
              <a:ea typeface="Malgun Gothic" panose="020B0503020000020004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1817374-D7A2-2F4D-91C6-E24955F0018B}"/>
              </a:ext>
            </a:extLst>
          </p:cNvPr>
          <p:cNvSpPr/>
          <p:nvPr userDrawn="1"/>
        </p:nvSpPr>
        <p:spPr>
          <a:xfrm>
            <a:off x="5951621" y="1803214"/>
            <a:ext cx="6240379" cy="325288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>
              <a:latin typeface="Malgun Gothic" panose="020B0503020000020004" pitchFamily="50" charset="-127"/>
              <a:ea typeface="Malgun Gothic" panose="020B0503020000020004" pitchFamily="50" charset="-127"/>
            </a:endParaRPr>
          </a:p>
        </p:txBody>
      </p:sp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9FBA462-7E60-BA4E-9A1E-3B5E69DAC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fld id="{510281ED-1CF8-417F-B81E-1787935F9F4D}" type="datetime1">
              <a:rPr lang="ko-KR" altLang="en-US" smtClean="0"/>
              <a:t>2022-06-15</a:t>
            </a:fld>
            <a:endParaRPr lang="en-US" dirty="0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18A28A8-5C75-FC4B-9A28-8F343DF4B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endParaRPr 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1FD5A6F-AE17-4E4C-9567-DB3B02853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fld id="{6F705D35-D126-3B47-A82C-2A13EA9E0A6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656FB1BA-653F-254C-9C39-2A5BDD763E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4545" y="2028031"/>
            <a:ext cx="5058209" cy="583800"/>
          </a:xfrm>
          <a:prstGeom prst="rect">
            <a:avLst/>
          </a:prstGeom>
        </p:spPr>
        <p:txBody>
          <a:bodyPr lIns="91440" rIns="91440" rtlCol="0">
            <a:noAutofit/>
          </a:bodyPr>
          <a:lstStyle>
            <a:lvl1pPr>
              <a:defRPr sz="2400" b="1" i="0" spc="150" baseline="0">
                <a:solidFill>
                  <a:schemeClr val="tx1"/>
                </a:solidFill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  <a:endParaRPr lang="ko" noProof="0"/>
          </a:p>
        </p:txBody>
      </p:sp>
      <p:sp>
        <p:nvSpPr>
          <p:cNvPr id="13" name="그림 개체 틀 10">
            <a:extLst>
              <a:ext uri="{FF2B5EF4-FFF2-40B4-BE49-F238E27FC236}">
                <a16:creationId xmlns:a16="http://schemas.microsoft.com/office/drawing/2014/main" id="{AD5E91DA-7D30-8C45-9BE7-5F82AA824B1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42925" y="0"/>
            <a:ext cx="5408696" cy="6858000"/>
          </a:xfrm>
          <a:prstGeom prst="rect">
            <a:avLst/>
          </a:prstGeom>
          <a:solidFill>
            <a:schemeClr val="tx1"/>
          </a:solidFill>
        </p:spPr>
        <p:txBody>
          <a:bodyPr rtlCol="0"/>
          <a:lstStyle>
            <a:lvl1pPr marL="0" indent="0">
              <a:buNone/>
              <a:defRPr>
                <a:solidFill>
                  <a:schemeClr val="bg1"/>
                </a:solidFill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  <a:endParaRPr lang="ko" noProof="0"/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94B5840-E92F-4CFE-B3C0-0873B2740891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494463" y="2611438"/>
            <a:ext cx="5058291" cy="2165350"/>
          </a:xfrm>
        </p:spPr>
        <p:txBody>
          <a:bodyPr rtlCol="0"/>
          <a:lstStyle>
            <a:lvl1pPr marL="0" indent="0">
              <a:lnSpc>
                <a:spcPct val="200000"/>
              </a:lnSpc>
              <a:spcBef>
                <a:spcPts val="1900"/>
              </a:spcBef>
              <a:buNone/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마스터 텍스트 스타일을 편집하려면 클릭</a:t>
            </a:r>
          </a:p>
        </p:txBody>
      </p:sp>
    </p:spTree>
    <p:extLst>
      <p:ext uri="{BB962C8B-B14F-4D97-AF65-F5344CB8AC3E}">
        <p14:creationId xmlns:p14="http://schemas.microsoft.com/office/powerpoint/2010/main" val="2020848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비어 있음">
    <p:bg>
      <p:bgPr>
        <a:solidFill>
          <a:schemeClr val="accent4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9FBA462-7E60-BA4E-9A1E-3B5E69DAC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fld id="{18779527-886D-4D50-8DC1-CDE402CEA2E6}" type="datetime1">
              <a:rPr lang="ko-KR" altLang="en-US" smtClean="0"/>
              <a:t>2022-06-15</a:t>
            </a:fld>
            <a:endParaRPr lang="en-US" dirty="0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18A28A8-5C75-FC4B-9A28-8F343DF4B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endParaRPr 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1FD5A6F-AE17-4E4C-9567-DB3B02853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fld id="{6F705D35-D126-3B47-A82C-2A13EA9E0A6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7717908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theme" Target="../theme/theme1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B9EAC25-66D1-1245-97FD-3B5840132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ko" noProof="0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E2069B3-0468-584A-914E-91C8C91C7F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ko" noProof="0"/>
              <a:t>마스터 텍스트 스타일을 편집하려면 클릭하세요.</a:t>
            </a:r>
          </a:p>
          <a:p>
            <a:pPr lvl="1" rtl="0"/>
            <a:r>
              <a:rPr lang="ko" noProof="0"/>
              <a:t>둘째 수준</a:t>
            </a:r>
          </a:p>
          <a:p>
            <a:pPr lvl="2" rtl="0"/>
            <a:r>
              <a:rPr lang="ko" noProof="0"/>
              <a:t>셋째 수준</a:t>
            </a:r>
          </a:p>
          <a:p>
            <a:pPr lvl="3" rtl="0"/>
            <a:r>
              <a:rPr lang="ko" noProof="0"/>
              <a:t>넷째 수준</a:t>
            </a:r>
          </a:p>
          <a:p>
            <a:pPr lvl="4" rtl="0"/>
            <a:r>
              <a:rPr lang="ko" noProof="0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DBDB421-E3C9-A140-878A-F3A967799A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492875"/>
            <a:ext cx="2743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0">
                <a:solidFill>
                  <a:schemeClr val="tx1">
                    <a:tint val="75000"/>
                  </a:schemeClr>
                </a:solidFill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fld id="{EC891440-E2A2-4781-9C0A-7D393610D957}" type="datetime1">
              <a:rPr lang="ko-KR" altLang="en-US" smtClean="0"/>
              <a:t>2022-06-15</a:t>
            </a:fld>
            <a:endParaRPr 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47A988C-554B-E64F-A698-DE3EF9CA07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92875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00">
                <a:solidFill>
                  <a:schemeClr val="tx1">
                    <a:tint val="75000"/>
                  </a:schemeClr>
                </a:solidFill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endParaRPr 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98157E6-BBF7-AB4A-B5DD-B39A65C17B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92875"/>
            <a:ext cx="2743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00">
                <a:solidFill>
                  <a:schemeClr val="tx1">
                    <a:tint val="75000"/>
                  </a:schemeClr>
                </a:solidFill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fld id="{6F705D35-D126-3B47-A82C-2A13EA9E0A6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6308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30" r:id="rId5"/>
    <p:sldLayoutId id="2147483729" r:id="rId6"/>
  </p:sldLayoutIdLst>
  <p:hf sldNum="0" hdr="0" ftr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Malgun Gothic" panose="020B0503020000020004" pitchFamily="50" charset="-127"/>
          <a:ea typeface="Malgun Gothic" panose="020B0503020000020004" pitchFamily="50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150000"/>
        </a:lnSpc>
        <a:spcBef>
          <a:spcPts val="1500"/>
        </a:spcBef>
        <a:buClr>
          <a:schemeClr val="accent2"/>
        </a:buClr>
        <a:buFont typeface="Wingdings" panose="05000000000000000000" pitchFamily="2" charset="2"/>
        <a:buChar char="§"/>
        <a:defRPr sz="1500" kern="1200" spc="150" baseline="0">
          <a:solidFill>
            <a:schemeClr val="tx1"/>
          </a:solidFill>
          <a:latin typeface="Malgun Gothic" panose="020B0503020000020004" pitchFamily="50" charset="-127"/>
          <a:ea typeface="Malgun Gothic" panose="020B0503020000020004" pitchFamily="50" charset="-127"/>
          <a:cs typeface="+mn-cs"/>
        </a:defRPr>
      </a:lvl1pPr>
      <a:lvl2pPr marL="685800" indent="-228600" algn="l" defTabSz="914400" rtl="0" eaLnBrk="1" latinLnBrk="1" hangingPunct="1">
        <a:lnSpc>
          <a:spcPct val="150000"/>
        </a:lnSpc>
        <a:spcBef>
          <a:spcPts val="500"/>
        </a:spcBef>
        <a:buClr>
          <a:schemeClr val="accent2"/>
        </a:buClr>
        <a:buFont typeface="Wingdings" panose="05000000000000000000" pitchFamily="2" charset="2"/>
        <a:buChar char="§"/>
        <a:defRPr sz="1500" kern="1200" spc="150" baseline="0">
          <a:solidFill>
            <a:schemeClr val="tx1"/>
          </a:solidFill>
          <a:latin typeface="Malgun Gothic" panose="020B0503020000020004" pitchFamily="50" charset="-127"/>
          <a:ea typeface="Malgun Gothic" panose="020B0503020000020004" pitchFamily="50" charset="-127"/>
          <a:cs typeface="+mn-cs"/>
        </a:defRPr>
      </a:lvl2pPr>
      <a:lvl3pPr marL="1143000" indent="-228600" algn="l" defTabSz="914400" rtl="0" eaLnBrk="1" latinLnBrk="1" hangingPunct="1">
        <a:lnSpc>
          <a:spcPct val="150000"/>
        </a:lnSpc>
        <a:spcBef>
          <a:spcPts val="500"/>
        </a:spcBef>
        <a:buClr>
          <a:schemeClr val="accent2"/>
        </a:buClr>
        <a:buFont typeface="Wingdings" panose="05000000000000000000" pitchFamily="2" charset="2"/>
        <a:buChar char="§"/>
        <a:defRPr sz="1400" kern="1200" spc="150" baseline="0">
          <a:solidFill>
            <a:schemeClr val="tx1"/>
          </a:solidFill>
          <a:latin typeface="Malgun Gothic" panose="020B0503020000020004" pitchFamily="50" charset="-127"/>
          <a:ea typeface="Malgun Gothic" panose="020B0503020000020004" pitchFamily="50" charset="-127"/>
          <a:cs typeface="+mn-cs"/>
        </a:defRPr>
      </a:lvl3pPr>
      <a:lvl4pPr marL="1600200" indent="-228600" algn="l" defTabSz="914400" rtl="0" eaLnBrk="1" latinLnBrk="1" hangingPunct="1">
        <a:lnSpc>
          <a:spcPct val="150000"/>
        </a:lnSpc>
        <a:spcBef>
          <a:spcPts val="500"/>
        </a:spcBef>
        <a:buClr>
          <a:schemeClr val="accent2"/>
        </a:buClr>
        <a:buFont typeface="Wingdings" panose="05000000000000000000" pitchFamily="2" charset="2"/>
        <a:buChar char="§"/>
        <a:defRPr sz="1400" kern="1200" spc="150" baseline="0">
          <a:solidFill>
            <a:schemeClr val="tx1"/>
          </a:solidFill>
          <a:latin typeface="Malgun Gothic" panose="020B0503020000020004" pitchFamily="50" charset="-127"/>
          <a:ea typeface="Malgun Gothic" panose="020B0503020000020004" pitchFamily="50" charset="-127"/>
          <a:cs typeface="+mn-cs"/>
        </a:defRPr>
      </a:lvl4pPr>
      <a:lvl5pPr marL="2057400" indent="-228600" algn="l" defTabSz="914400" rtl="0" eaLnBrk="1" latinLnBrk="1" hangingPunct="1">
        <a:lnSpc>
          <a:spcPct val="150000"/>
        </a:lnSpc>
        <a:spcBef>
          <a:spcPts val="500"/>
        </a:spcBef>
        <a:buClr>
          <a:schemeClr val="accent2"/>
        </a:buClr>
        <a:buFont typeface="Wingdings" panose="05000000000000000000" pitchFamily="2" charset="2"/>
        <a:buChar char="§"/>
        <a:defRPr sz="1400" kern="1200" spc="150" baseline="0">
          <a:solidFill>
            <a:schemeClr val="tx1"/>
          </a:solidFill>
          <a:latin typeface="Malgun Gothic" panose="020B0503020000020004" pitchFamily="50" charset="-127"/>
          <a:ea typeface="Malgun Gothic" panose="020B0503020000020004" pitchFamily="50" charset="-127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.xml"  /><Relationship Id="rId2" Type="http://schemas.openxmlformats.org/officeDocument/2006/relationships/slideLayout" Target="../slideLayouts/slideLayout1.xml"  /><Relationship Id="rId3" Type="http://schemas.openxmlformats.org/officeDocument/2006/relationships/image" Target="../media/image1.jpeg"  /><Relationship Id="rId4" Type="http://schemas.openxmlformats.org/officeDocument/2006/relationships/image" Target="../media/image2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2.xml"  /><Relationship Id="rId2" Type="http://schemas.openxmlformats.org/officeDocument/2006/relationships/slideLayout" Target="../slideLayouts/slideLayout2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3.xml"  /><Relationship Id="rId2" Type="http://schemas.openxmlformats.org/officeDocument/2006/relationships/slideLayout" Target="../slideLayouts/slideLayout2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4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3.jpeg"  /><Relationship Id="rId4" Type="http://schemas.openxmlformats.org/officeDocument/2006/relationships/image" Target="../media/image4.jpe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5.jpeg"  /><Relationship Id="rId3" Type="http://schemas.openxmlformats.org/officeDocument/2006/relationships/image" Target="../media/image6.png"  /><Relationship Id="rId4" Type="http://schemas.openxmlformats.org/officeDocument/2006/relationships/image" Target="../media/image7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5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8.jpe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6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9.png"  /><Relationship Id="rId4" Type="http://schemas.openxmlformats.org/officeDocument/2006/relationships/image" Target="../media/image10.pn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7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11.pn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2.jpeg"  /><Relationship Id="rId3" Type="http://schemas.openxmlformats.org/officeDocument/2006/relationships/video" Target="file:///C:\Users\&#44148;&#44053;&#45208;&#45588;&#49324;&#54924;&#51201;&#54801;&#46041;&#51312;&#54633;\Documents\&#50672;&#49464;&#45824;%20&#44053;&#51032;&#51088;&#47308;\SAM_8154.MP4" TargetMode="External" /><Relationship Id="rId4" Type="http://schemas.microsoft.com/office/2007/relationships/media" Target="file:///C:\Users\&#44148;&#44053;&#45208;&#45588;&#49324;&#54924;&#51201;&#54801;&#46041;&#51312;&#54633;\Documents\&#50672;&#49464;&#45824;%20&#44053;&#51032;&#51088;&#47308;\SAM_8154.MP4" TargetMode="External" /><Relationship Id="rId5" Type="http://schemas.openxmlformats.org/officeDocument/2006/relationships/image" Target="../media/image13.png"  /><Relationship Id="rId6" Type="http://schemas.openxmlformats.org/officeDocument/2006/relationships/hyperlink" Target="https://youtu.be/d25CVesxlBc" TargetMode="External" /><Relationship Id="rId7" Type="http://schemas.openxmlformats.org/officeDocument/2006/relationships/hyperlink" Target="https://www.youtube.com/watch?v=DLOJ6IyRefk" TargetMode="External"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4.png"  /><Relationship Id="rId3" Type="http://schemas.openxmlformats.org/officeDocument/2006/relationships/image" Target="../media/image15.png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8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16.png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notesSlide" Target="../notesSlides/notesSlide9.xml"  /><Relationship Id="rId3" Type="http://schemas.openxmlformats.org/officeDocument/2006/relationships/image" Target="../media/image17.jpeg"  /><Relationship Id="rId4" Type="http://schemas.openxmlformats.org/officeDocument/2006/relationships/hyperlink" Target="https://pxhere.com/ko/photo/1549637" TargetMode="External"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 idx="0"/>
          </p:nvPr>
        </p:nvSpPr>
        <p:spPr>
          <a:xfrm>
            <a:off x="670265" y="3734170"/>
            <a:ext cx="6169980" cy="1659363"/>
          </a:xfrm>
        </p:spPr>
        <p:txBody>
          <a:bodyPr/>
          <a:lstStyle/>
          <a:p>
            <a:pPr marL="0" marR="0" lvl="0" indent="0" algn="ctr" latinLnBrk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7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주제 </a:t>
            </a:r>
            <a:r>
              <a:rPr lang="en-US" altLang="ko-KR" sz="27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:</a:t>
            </a:r>
            <a:r>
              <a:rPr lang="ko-KR" altLang="en-US" sz="27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지역사회 고령자의 건강과 삶의질</a:t>
            </a:r>
            <a:br>
              <a:rPr lang="ko-KR" altLang="en-US" sz="27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</a:br>
            <a:r>
              <a:rPr lang="en-US" altLang="ko-KR" sz="27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-</a:t>
            </a:r>
            <a:r>
              <a:rPr lang="ko-KR" altLang="en-US" sz="27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지역사회서비스 투자사업</a:t>
            </a:r>
            <a:r>
              <a:rPr lang="en-US" altLang="ko-KR" sz="27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-</a:t>
            </a:r>
            <a:br>
              <a:rPr lang="ko-KR" altLang="en-US" sz="27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</a:br>
            <a:br>
              <a:rPr lang="ko-KR" altLang="en-US" sz="25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</a:br>
            <a:r>
              <a:rPr lang="ko-KR" altLang="en-US" sz="17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주관 </a:t>
            </a:r>
            <a:r>
              <a:rPr lang="en-US" altLang="ko-KR" sz="17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:</a:t>
            </a:r>
            <a:r>
              <a:rPr lang="ko-KR" altLang="en-US" sz="17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 연세대학교 </a:t>
            </a:r>
            <a:r>
              <a:rPr lang="en-US" altLang="ko-KR" sz="17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SSK</a:t>
            </a:r>
            <a:r>
              <a:rPr lang="ko-KR" altLang="en-US" sz="17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초고령사회 뉴노멀 라이프스타일 연구소</a:t>
            </a:r>
            <a:br>
              <a:rPr lang="ko-KR" altLang="en-US" sz="17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</a:br>
            <a:r>
              <a:rPr lang="ko-KR" altLang="en-US" sz="17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발표 </a:t>
            </a:r>
            <a:r>
              <a:rPr lang="en-US" altLang="ko-KR" sz="17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:</a:t>
            </a:r>
            <a:r>
              <a:rPr lang="ko-KR" altLang="en-US" sz="17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 건강나눔 사회적협동조합 이사장 김정현</a:t>
            </a:r>
            <a:br>
              <a:rPr lang="ko-KR" altLang="en-US" sz="17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</a:br>
            <a:r>
              <a:rPr lang="ko-KR" altLang="en-US" sz="17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일시 </a:t>
            </a:r>
            <a:r>
              <a:rPr lang="en-US" altLang="ko-KR" sz="17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:</a:t>
            </a:r>
            <a:r>
              <a:rPr lang="ko-KR" altLang="en-US" sz="17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 </a:t>
            </a:r>
            <a:r>
              <a:rPr lang="en-US" altLang="ko-KR" sz="17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2022.6.28.14:00~</a:t>
            </a:r>
            <a:br>
              <a:rPr lang="ko-KR" altLang="en-US" sz="25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</a:br>
            <a:br>
              <a:rPr lang="ko-KR" altLang="en-US" sz="2500" b="1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</a:br>
            <a:endParaRPr lang="ko-KR" altLang="en-US" sz="2500" b="1" kern="0" spc="0">
              <a:solidFill>
                <a:srgbClr val="000000"/>
              </a:solidFill>
              <a:effectLst/>
              <a:latin typeface="나눔바른고딕"/>
              <a:ea typeface="나눔바른고딕"/>
            </a:endParaRPr>
          </a:p>
        </p:txBody>
      </p:sp>
      <p:pic>
        <p:nvPicPr>
          <p:cNvPr id="9" name="그림 개체 틀 8"/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/>
          <a:srcRect/>
          <a:stretch>
            <a:fillRect/>
          </a:stretch>
        </p:blipFill>
        <p:spPr>
          <a:xfrm>
            <a:off x="5689107" y="0"/>
            <a:ext cx="7738156" cy="6858000"/>
          </a:xfr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1467749" y="6107775"/>
            <a:ext cx="623990" cy="61975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76033" y="6171432"/>
            <a:ext cx="2685069" cy="4751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500" b="1">
                <a:latin typeface="나눔바른고딕"/>
                <a:ea typeface="나눔바른고딕"/>
              </a:rPr>
              <a:t>건강나눔사회적협동조합</a:t>
            </a:r>
            <a:endParaRPr lang="ko-KR" altLang="en-US" sz="1500" b="1">
              <a:latin typeface="나눔바른고딕"/>
              <a:ea typeface="나눔바른고딕"/>
            </a:endParaRPr>
          </a:p>
          <a:p>
            <a:pPr lvl="0" algn="ctr">
              <a:defRPr/>
            </a:pPr>
            <a:r>
              <a:rPr lang="ko-KR" altLang="en-US" sz="1050">
                <a:solidFill>
                  <a:srgbClr val="808080"/>
                </a:solidFill>
                <a:latin typeface="나눔바른고딕"/>
                <a:ea typeface="나눔바른고딕"/>
              </a:rPr>
              <a:t>사회적기업</a:t>
            </a:r>
            <a:r>
              <a:rPr lang="en-US" altLang="ko-KR" sz="1050">
                <a:solidFill>
                  <a:srgbClr val="808080"/>
                </a:solidFill>
                <a:latin typeface="나눔바른고딕"/>
                <a:ea typeface="나눔바른고딕"/>
              </a:rPr>
              <a:t>, </a:t>
            </a:r>
            <a:r>
              <a:rPr lang="ko-KR" altLang="en-US" sz="1050">
                <a:solidFill>
                  <a:srgbClr val="808080"/>
                </a:solidFill>
                <a:latin typeface="나눔바른고딕"/>
                <a:ea typeface="나눔바른고딕"/>
              </a:rPr>
              <a:t>혁신형벤처기업</a:t>
            </a:r>
            <a:endParaRPr lang="ko-KR" altLang="en-US" sz="1050">
              <a:solidFill>
                <a:srgbClr val="808080"/>
              </a:solidFill>
              <a:latin typeface="나눔바른고딕"/>
              <a:ea typeface="나눔바른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639247" y="1469745"/>
            <a:ext cx="10913505" cy="4996585"/>
          </a:xfrm>
        </p:spPr>
        <p:txBody>
          <a:bodyPr>
            <a:norm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ko-KR" altLang="en-US" sz="1800" b="1">
                <a:latin typeface="나눔바른고딕"/>
                <a:ea typeface="나눔바른고딕"/>
              </a:rPr>
              <a:t>건강나눔사회적협동조합</a:t>
            </a:r>
            <a:r>
              <a:rPr lang="ko-KR" altLang="en-US" sz="1800">
                <a:latin typeface="나눔바른고딕"/>
                <a:ea typeface="나눔바른고딕"/>
              </a:rPr>
              <a:t>은 </a:t>
            </a:r>
            <a:r>
              <a:rPr lang="ko-KR" altLang="en-US" sz="1800" b="1">
                <a:latin typeface="나눔바른고딕"/>
                <a:ea typeface="나눔바른고딕"/>
              </a:rPr>
              <a:t>보건복지부 보건복지형 예비사회적기업을 거쳐 고용노동부 사회적기업으로</a:t>
            </a:r>
            <a:r>
              <a:rPr lang="en-US" altLang="ko-KR" sz="1800">
                <a:latin typeface="나눔바른고딕"/>
                <a:ea typeface="나눔바른고딕"/>
              </a:rPr>
              <a:t>, </a:t>
            </a:r>
            <a:r>
              <a:rPr lang="ko-KR" altLang="en-US" sz="1800">
                <a:latin typeface="나눔바른고딕"/>
                <a:ea typeface="나눔바른고딕"/>
              </a:rPr>
              <a:t>입증된 셀프 헬스케어 프로그램 보급으로 </a:t>
            </a:r>
            <a:r>
              <a:rPr lang="ko-KR" altLang="en-US" sz="1800" b="1">
                <a:latin typeface="나눔바른고딕"/>
                <a:ea typeface="나눔바른고딕"/>
              </a:rPr>
              <a:t>건강보험 및 노인요양보험 등 국가재정을 절감</a:t>
            </a:r>
            <a:r>
              <a:rPr lang="ko-KR" altLang="en-US" sz="1800">
                <a:latin typeface="나눔바른고딕"/>
                <a:ea typeface="나눔바른고딕"/>
              </a:rPr>
              <a:t>하고 궁극적으로 </a:t>
            </a:r>
            <a:r>
              <a:rPr lang="ko-KR" altLang="en-US" sz="1800" b="1">
                <a:latin typeface="나눔바른고딕"/>
                <a:ea typeface="나눔바른고딕"/>
              </a:rPr>
              <a:t>행복한 노후 생활에 도움</a:t>
            </a:r>
            <a:r>
              <a:rPr lang="ko-KR" altLang="en-US" sz="1800">
                <a:latin typeface="나눔바른고딕"/>
                <a:ea typeface="나눔바른고딕"/>
              </a:rPr>
              <a:t>을 주기 위해 설립된 </a:t>
            </a:r>
            <a:r>
              <a:rPr lang="ko-KR" altLang="en-US" sz="1800" b="1">
                <a:latin typeface="나눔바른고딕"/>
                <a:ea typeface="나눔바른고딕"/>
              </a:rPr>
              <a:t>기업</a:t>
            </a:r>
            <a:r>
              <a:rPr lang="ko-KR" altLang="en-US" sz="1800">
                <a:latin typeface="나눔바른고딕"/>
                <a:ea typeface="나눔바른고딕"/>
              </a:rPr>
              <a:t>입니다</a:t>
            </a:r>
            <a:r>
              <a:rPr lang="en-US" altLang="ko-KR" sz="1800">
                <a:latin typeface="나눔바른고딕"/>
                <a:ea typeface="나눔바른고딕"/>
              </a:rPr>
              <a:t>. </a:t>
            </a:r>
            <a:endParaRPr lang="en-US" altLang="ko-KR" sz="1800">
              <a:latin typeface="나눔바른고딕"/>
              <a:ea typeface="나눔바른고딕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 rtl="0">
              <a:defRPr/>
            </a:pPr>
            <a:r>
              <a:rPr lang="en-US" altLang="ko-KR" sz="2400" kern="0" spc="0">
                <a:solidFill>
                  <a:srgbClr val="000000"/>
                </a:solidFill>
                <a:latin typeface="나눔바른고딕"/>
                <a:ea typeface="나눔바른고딕"/>
              </a:rPr>
              <a:t>  </a:t>
            </a:r>
            <a:r>
              <a:rPr lang="ko-KR" altLang="en-US">
                <a:latin typeface="나눔바른고딕"/>
                <a:ea typeface="나눔바른고딕"/>
              </a:rPr>
              <a:t>기 업 소 개</a:t>
            </a:r>
            <a:endParaRPr lang="ko-KR" altLang="en-US">
              <a:latin typeface="나눔바른고딕"/>
              <a:ea typeface="나눔바른고딕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6014720" y="2958255"/>
            <a:ext cx="0" cy="311912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AutoShape 1032" descr="어두운 하향 대각선"/>
          <p:cNvSpPr>
            <a:spLocks noChangeArrowheads="1"/>
          </p:cNvSpPr>
          <p:nvPr/>
        </p:nvSpPr>
        <p:spPr>
          <a:xfrm>
            <a:off x="2300934" y="3069824"/>
            <a:ext cx="1970990" cy="508884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 w="31750" algn="ctr">
            <a:noFill/>
            <a:round/>
          </a:ln>
        </p:spPr>
        <p:txBody>
          <a:bodyPr wrap="none" anchor="ctr"/>
          <a:lstStyle/>
          <a:p>
            <a:pPr marL="0" marR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b="1" i="0" u="none" strike="noStrike" kern="1200" cap="none" spc="0" normalizeH="0" baseline="0"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주요 </a:t>
            </a:r>
            <a:r>
              <a:rPr kumimoji="0" lang="ko-KR" altLang="en-US" sz="2000" b="1" i="0" u="none" strike="noStrike" kern="1200" cap="none" spc="0" normalizeH="0" baseline="0"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사업내용</a:t>
            </a:r>
            <a:endParaRPr kumimoji="0" lang="en-US" altLang="ko-KR" sz="2000" b="1" i="0" u="none" strike="noStrike" kern="1200" cap="none" spc="0" normalizeH="0" baseline="0"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095016" y="2573655"/>
            <a:ext cx="4194824" cy="427291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171450" lvl="0" indent="-171450">
              <a:lnSpc>
                <a:spcPct val="150000"/>
              </a:lnSpc>
              <a:buFontTx/>
              <a:buChar char="-"/>
              <a:defRPr/>
            </a:pPr>
            <a:endParaRPr lang="ko-KR" altLang="en-US" sz="1500" b="1">
              <a:latin typeface="나눔바른고딕"/>
              <a:ea typeface="나눔바른고딕"/>
            </a:endParaRPr>
          </a:p>
          <a:p>
            <a:pPr marL="171450" lvl="0" indent="-171450">
              <a:lnSpc>
                <a:spcPct val="150000"/>
              </a:lnSpc>
              <a:buFontTx/>
              <a:buChar char="-"/>
              <a:defRPr/>
            </a:pPr>
            <a:endParaRPr lang="ko-KR" altLang="en-US" sz="1500" b="1">
              <a:latin typeface="나눔바른고딕"/>
              <a:ea typeface="나눔바른고딕"/>
            </a:endParaRPr>
          </a:p>
          <a:p>
            <a:pPr marL="171450" lvl="0" indent="-171450">
              <a:lnSpc>
                <a:spcPct val="150000"/>
              </a:lnSpc>
              <a:buFontTx/>
              <a:buChar char="-"/>
              <a:defRPr/>
            </a:pPr>
            <a:r>
              <a:rPr lang="ko-KR" altLang="en-US" sz="1700" b="1">
                <a:latin typeface="나눔바른고딕"/>
                <a:ea typeface="나눔바른고딕"/>
              </a:rPr>
              <a:t>대전 시민대학 발마사지봉사단 </a:t>
            </a:r>
            <a:endParaRPr lang="ko-KR" altLang="en-US" sz="1700" b="1">
              <a:latin typeface="나눔바른고딕"/>
              <a:ea typeface="나눔바른고딕"/>
            </a:endParaRPr>
          </a:p>
          <a:p>
            <a:pPr marL="171450" lvl="0" indent="-171450">
              <a:lnSpc>
                <a:spcPct val="150000"/>
              </a:lnSpc>
              <a:buFontTx/>
              <a:buChar char="-"/>
              <a:defRPr/>
            </a:pPr>
            <a:r>
              <a:rPr lang="ko-KR" altLang="en-US" sz="1700" b="1">
                <a:latin typeface="나눔바른고딕"/>
                <a:ea typeface="나눔바른고딕"/>
              </a:rPr>
              <a:t>조합 보건복지부 인준</a:t>
            </a:r>
            <a:endParaRPr lang="ko-KR" altLang="en-US" sz="1700" b="1">
              <a:latin typeface="나눔바른고딕"/>
              <a:ea typeface="나눔바른고딕"/>
            </a:endParaRPr>
          </a:p>
          <a:p>
            <a:pPr marL="171450" lvl="0" indent="-171450">
              <a:lnSpc>
                <a:spcPct val="150000"/>
              </a:lnSpc>
              <a:buFontTx/>
              <a:buChar char="-"/>
              <a:defRPr/>
            </a:pPr>
            <a:r>
              <a:rPr lang="ko-KR" altLang="en-US" sz="1700" b="1">
                <a:latin typeface="나눔바른고딕"/>
                <a:ea typeface="나눔바른고딕"/>
              </a:rPr>
              <a:t>금산군 지역사회서비스 투자기관 등록</a:t>
            </a:r>
            <a:endParaRPr lang="ko-KR" altLang="en-US" sz="1700" b="1">
              <a:latin typeface="나눔바른고딕"/>
              <a:ea typeface="나눔바른고딕"/>
            </a:endParaRPr>
          </a:p>
          <a:p>
            <a:pPr marL="171450" lvl="0" indent="-171450">
              <a:lnSpc>
                <a:spcPct val="150000"/>
              </a:lnSpc>
              <a:buFontTx/>
              <a:buChar char="-"/>
              <a:defRPr/>
            </a:pPr>
            <a:r>
              <a:rPr lang="ko-KR" altLang="en-US" sz="1700" b="1">
                <a:latin typeface="나눔바른고딕"/>
                <a:ea typeface="나눔바른고딕"/>
              </a:rPr>
              <a:t>문화누리카드 가맹점 등록 </a:t>
            </a:r>
            <a:r>
              <a:rPr lang="en-US" altLang="ko-KR" sz="1700" b="1">
                <a:latin typeface="나눔바른고딕"/>
                <a:ea typeface="나눔바른고딕"/>
              </a:rPr>
              <a:t>(</a:t>
            </a:r>
            <a:r>
              <a:rPr lang="ko-KR" altLang="en-US" sz="1700" b="1">
                <a:latin typeface="나눔바른고딕"/>
                <a:ea typeface="나눔바른고딕"/>
              </a:rPr>
              <a:t>힐링체험</a:t>
            </a:r>
            <a:r>
              <a:rPr lang="en-US" altLang="ko-KR" sz="1700" b="1">
                <a:latin typeface="나눔바른고딕"/>
                <a:ea typeface="나눔바른고딕"/>
              </a:rPr>
              <a:t>)</a:t>
            </a:r>
            <a:endParaRPr lang="en-US" altLang="ko-KR" sz="1700" b="1">
              <a:latin typeface="나눔바른고딕"/>
              <a:ea typeface="나눔바른고딕"/>
            </a:endParaRPr>
          </a:p>
          <a:p>
            <a:pPr marL="171450" lvl="0" indent="-171450">
              <a:lnSpc>
                <a:spcPct val="150000"/>
              </a:lnSpc>
              <a:buFontTx/>
              <a:buChar char="-"/>
              <a:defRPr/>
            </a:pPr>
            <a:r>
              <a:rPr lang="ko-KR" altLang="en-US" sz="1700" b="1">
                <a:latin typeface="나눔바른고딕"/>
                <a:ea typeface="나눔바른고딕"/>
              </a:rPr>
              <a:t>보건복지부 예비사회적기업 인증 </a:t>
            </a:r>
            <a:endParaRPr lang="ko-KR" altLang="en-US" sz="1700" b="1">
              <a:latin typeface="나눔바른고딕"/>
              <a:ea typeface="나눔바른고딕"/>
            </a:endParaRPr>
          </a:p>
          <a:p>
            <a:pPr marL="171450" lvl="0" indent="-171450">
              <a:lnSpc>
                <a:spcPct val="150000"/>
              </a:lnSpc>
              <a:buFontTx/>
              <a:buChar char="-"/>
              <a:defRPr/>
            </a:pPr>
            <a:r>
              <a:rPr lang="ko-KR" altLang="en-US" sz="1700" b="1">
                <a:latin typeface="나눔바른고딕"/>
                <a:ea typeface="나눔바른고딕"/>
              </a:rPr>
              <a:t>고용노동부 사회적기업 지정</a:t>
            </a:r>
            <a:endParaRPr lang="ko-KR" altLang="en-US" sz="1700" b="1">
              <a:latin typeface="나눔바른고딕"/>
              <a:ea typeface="나눔바른고딕"/>
            </a:endParaRPr>
          </a:p>
          <a:p>
            <a:pPr marL="171450" lvl="0" indent="-171450">
              <a:lnSpc>
                <a:spcPct val="150000"/>
              </a:lnSpc>
              <a:buFontTx/>
              <a:buChar char="-"/>
              <a:defRPr/>
            </a:pPr>
            <a:r>
              <a:rPr lang="ko-KR" altLang="en-US" sz="1700" b="1">
                <a:latin typeface="나눔바른고딕"/>
                <a:ea typeface="나눔바른고딕"/>
              </a:rPr>
              <a:t>혁신형 벤쳐기업</a:t>
            </a:r>
            <a:endParaRPr lang="ko-KR" altLang="en-US" sz="1700" b="1">
              <a:latin typeface="나눔바른고딕"/>
              <a:ea typeface="나눔바른고딕"/>
            </a:endParaRPr>
          </a:p>
          <a:p>
            <a:pPr marL="171450" lvl="0" indent="-171450">
              <a:lnSpc>
                <a:spcPct val="150000"/>
              </a:lnSpc>
              <a:buFontTx/>
              <a:buChar char="-"/>
              <a:defRPr/>
            </a:pPr>
            <a:r>
              <a:rPr lang="ko-KR" altLang="en-US" sz="1700" b="1">
                <a:latin typeface="나눔바른고딕"/>
                <a:ea typeface="나눔바른고딕"/>
              </a:rPr>
              <a:t>창업기업</a:t>
            </a:r>
            <a:endParaRPr lang="ko-KR" altLang="en-US" sz="1700" b="1">
              <a:latin typeface="나눔바른고딕"/>
              <a:ea typeface="나눔바른고딕"/>
            </a:endParaRPr>
          </a:p>
          <a:p>
            <a:pPr marL="171450" lvl="0" indent="-171450">
              <a:lnSpc>
                <a:spcPct val="150000"/>
              </a:lnSpc>
              <a:buFontTx/>
              <a:buChar char="-"/>
              <a:defRPr/>
            </a:pPr>
            <a:endParaRPr lang="ko-KR" altLang="en-US" sz="1700" b="1">
              <a:latin typeface="나눔바른고딕"/>
              <a:ea typeface="나눔바른고딕"/>
            </a:endParaRPr>
          </a:p>
        </p:txBody>
      </p:sp>
      <p:sp>
        <p:nvSpPr>
          <p:cNvPr id="16" name="AutoShape 1032" descr="어두운 하향 대각선"/>
          <p:cNvSpPr>
            <a:spLocks noChangeArrowheads="1"/>
          </p:cNvSpPr>
          <p:nvPr/>
        </p:nvSpPr>
        <p:spPr>
          <a:xfrm>
            <a:off x="8260340" y="2869638"/>
            <a:ext cx="1651481" cy="400371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 w="31750" algn="ctr">
            <a:noFill/>
            <a:round/>
          </a:ln>
        </p:spPr>
        <p:txBody>
          <a:bodyPr wrap="none" anchor="ctr"/>
          <a:lstStyle/>
          <a:p>
            <a:pPr marL="0" marR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sz="2000" b="1" i="0" u="none" strike="noStrike" kern="1200" cap="none" spc="0" normalizeH="0" baseline="0"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주요 연혁</a:t>
            </a:r>
            <a:endParaRPr kumimoji="0" lang="en-US" altLang="ko-KR" sz="2000" b="1" i="0" u="none" strike="noStrike" kern="1200" cap="none" spc="0" normalizeH="0" baseline="0"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1677343" y="2659380"/>
            <a:ext cx="3631021" cy="3729990"/>
          </a:xfrm>
          <a:prstGeom prst="rect">
            <a:avLst/>
          </a:prstGeom>
          <a:noFill/>
        </p:spPr>
        <p:txBody>
          <a:bodyPr wrap="square" anchor="ctr">
            <a:spAutoFit/>
          </a:bodyPr>
          <a:p>
            <a:pPr marL="228600" lvl="0" indent="-22860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endParaRPr xmlns:mc="http://schemas.openxmlformats.org/markup-compatibility/2006" xmlns:hp="http://schemas.haansoft.com/office/presentation/8.0" kumimoji="0" lang="ko-KR" altLang="en-US" sz="1500" b="1" i="0" u="none" strike="noStrike" kern="1200" cap="none" spc="0" normalizeH="0" baseline="0" mc:Ignorable="hp" hp:hslEmbossed="0">
              <a:solidFill>
                <a:srgbClr val="231b23"/>
              </a:solidFill>
              <a:latin typeface="나눔바른고딕"/>
              <a:ea typeface="나눔바른고딕"/>
            </a:endParaRPr>
          </a:p>
          <a:p>
            <a:pPr marL="228600" lvl="0" indent="-22860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endParaRPr xmlns:mc="http://schemas.openxmlformats.org/markup-compatibility/2006" xmlns:hp="http://schemas.haansoft.com/office/presentation/8.0" kumimoji="0" lang="ko-KR" altLang="en-US" sz="1600" b="1" i="0" u="none" strike="noStrike" kern="1200" cap="none" spc="0" normalizeH="0" baseline="0" mc:Ignorable="hp" hp:hslEmbossed="0">
              <a:solidFill>
                <a:srgbClr val="231b23"/>
              </a:solidFill>
              <a:latin typeface="나눔바른고딕"/>
              <a:ea typeface="나눔바른고딕"/>
            </a:endParaRPr>
          </a:p>
          <a:p>
            <a:pPr marL="228600" lvl="0" indent="-22860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endParaRPr xmlns:mc="http://schemas.openxmlformats.org/markup-compatibility/2006" xmlns:hp="http://schemas.haansoft.com/office/presentation/8.0" kumimoji="0" lang="ko-KR" altLang="en-US" sz="1600" b="1" i="0" u="none" strike="noStrike" kern="1200" cap="none" spc="0" normalizeH="0" baseline="0" mc:Ignorable="hp" hp:hslEmbossed="0">
              <a:solidFill>
                <a:srgbClr val="231b23"/>
              </a:solidFill>
              <a:latin typeface="나눔바른고딕"/>
              <a:ea typeface="나눔바른고딕"/>
            </a:endParaRPr>
          </a:p>
          <a:p>
            <a:pPr marL="228600" lvl="0" indent="-22860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xmlns:mc="http://schemas.openxmlformats.org/markup-compatibility/2006" xmlns:hp="http://schemas.haansoft.com/office/presentation/8.0" kumimoji="0" lang="ko-KR" altLang="en-US" sz="1600" b="1" i="0" u="none" strike="noStrike" kern="1200" cap="none" spc="0" normalizeH="0" baseline="0" mc:Ignorable="hp" hp:hslEmbossed="0">
                <a:solidFill>
                  <a:srgbClr val="231b23"/>
                </a:solidFill>
                <a:latin typeface="나눔바른고딕"/>
                <a:ea typeface="나눔바른고딕"/>
              </a:rPr>
              <a:t>셀프 헬스케어 프로젝트</a:t>
            </a:r>
            <a:endParaRPr xmlns:mc="http://schemas.openxmlformats.org/markup-compatibility/2006" xmlns:hp="http://schemas.haansoft.com/office/presentation/8.0" kumimoji="0" lang="ko-KR" altLang="en-US" sz="1600" b="1" i="0" u="none" strike="noStrike" kern="1200" cap="none" spc="0" normalizeH="0" baseline="0" mc:Ignorable="hp" hp:hslEmbossed="0">
              <a:solidFill>
                <a:srgbClr val="231b23"/>
              </a:solidFill>
              <a:latin typeface="나눔바른고딕"/>
              <a:ea typeface="나눔바른고딕"/>
            </a:endParaRPr>
          </a:p>
          <a:p>
            <a:pPr marL="228600" lvl="0" indent="-22860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xmlns:mc="http://schemas.openxmlformats.org/markup-compatibility/2006" xmlns:hp="http://schemas.haansoft.com/office/presentation/8.0" kumimoji="0" lang="ko-KR" altLang="en-US" sz="1600" b="1" i="0" u="none" strike="noStrike" kern="1200" cap="none" spc="0" normalizeH="0" baseline="0" mc:Ignorable="hp" hp:hslEmbossed="0">
                <a:solidFill>
                  <a:srgbClr val="231b23"/>
                </a:solidFill>
                <a:latin typeface="나눔바른고딕"/>
                <a:ea typeface="나눔바른고딕"/>
              </a:rPr>
              <a:t>건강증진 및 여가활동 프로그램 강습</a:t>
            </a:r>
            <a:endParaRPr xmlns:mc="http://schemas.openxmlformats.org/markup-compatibility/2006" xmlns:hp="http://schemas.haansoft.com/office/presentation/8.0" kumimoji="0" lang="ko-KR" altLang="en-US" sz="1600" b="1" i="0" u="none" strike="noStrike" kern="1200" cap="none" spc="0" normalizeH="0" baseline="0" mc:Ignorable="hp" hp:hslEmbossed="0">
              <a:solidFill>
                <a:srgbClr val="231b23"/>
              </a:solidFill>
              <a:latin typeface="나눔바른고딕"/>
              <a:ea typeface="나눔바른고딕"/>
            </a:endParaRPr>
          </a:p>
          <a:p>
            <a:pPr marL="228600" lvl="0" indent="-22860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xmlns:mc="http://schemas.openxmlformats.org/markup-compatibility/2006" xmlns:hp="http://schemas.haansoft.com/office/presentation/8.0" kumimoji="0" lang="ko-KR" altLang="en-US" sz="1600" b="1" i="0" u="none" strike="noStrike" kern="1200" cap="none" spc="0" normalizeH="0" baseline="0" mc:Ignorable="hp" hp:hslEmbossed="0">
                <a:solidFill>
                  <a:srgbClr val="231b23"/>
                </a:solidFill>
                <a:latin typeface="나눔바른고딕"/>
                <a:ea typeface="나눔바른고딕"/>
              </a:rPr>
              <a:t>민간자격사업</a:t>
            </a:r>
            <a:endParaRPr xmlns:mc="http://schemas.openxmlformats.org/markup-compatibility/2006" xmlns:hp="http://schemas.haansoft.com/office/presentation/8.0" kumimoji="0" lang="ko-KR" altLang="en-US" sz="1600" b="1" i="0" u="none" strike="noStrike" kern="1200" cap="none" spc="0" normalizeH="0" baseline="0" mc:Ignorable="hp" hp:hslEmbossed="0">
              <a:solidFill>
                <a:srgbClr val="231b23"/>
              </a:solidFill>
              <a:latin typeface="나눔바른고딕"/>
              <a:ea typeface="나눔바른고딕"/>
            </a:endParaRPr>
          </a:p>
          <a:p>
            <a:pPr marL="228600" lvl="0" indent="-22860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xmlns:mc="http://schemas.openxmlformats.org/markup-compatibility/2006" xmlns:hp="http://schemas.haansoft.com/office/presentation/8.0" kumimoji="0" lang="ko-KR" altLang="en-US" sz="1600" b="1" i="0" u="none" strike="noStrike" kern="1200" cap="none" spc="0" normalizeH="0" baseline="0" mc:Ignorable="hp" hp:hslEmbossed="0">
                <a:solidFill>
                  <a:srgbClr val="231b23"/>
                </a:solidFill>
                <a:latin typeface="나눔바른고딕"/>
                <a:ea typeface="나눔바른고딕"/>
              </a:rPr>
              <a:t>지역사회서비스사업</a:t>
            </a:r>
            <a:endParaRPr xmlns:mc="http://schemas.openxmlformats.org/markup-compatibility/2006" xmlns:hp="http://schemas.haansoft.com/office/presentation/8.0" kumimoji="0" lang="ko-KR" altLang="en-US" sz="1600" b="1" i="0" u="none" strike="noStrike" kern="1200" cap="none" spc="0" normalizeH="0" baseline="0" mc:Ignorable="hp" hp:hslEmbossed="0">
              <a:solidFill>
                <a:srgbClr val="231b23"/>
              </a:solidFill>
              <a:latin typeface="나눔바른고딕"/>
              <a:ea typeface="나눔바른고딕"/>
            </a:endParaRPr>
          </a:p>
          <a:p>
            <a:pPr marL="228600" lvl="0" indent="-22860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xmlns:mc="http://schemas.openxmlformats.org/markup-compatibility/2006" xmlns:hp="http://schemas.haansoft.com/office/presentation/8.0" kumimoji="0" lang="ko-KR" altLang="en-US" sz="1600" b="1" i="0" u="none" strike="noStrike" kern="1200" cap="none" spc="0" normalizeH="0" baseline="0" mc:Ignorable="hp" hp:hslEmbossed="0">
                <a:solidFill>
                  <a:srgbClr val="231b23"/>
                </a:solidFill>
                <a:latin typeface="나눔바른고딕"/>
                <a:ea typeface="나눔바른고딕"/>
              </a:rPr>
              <a:t>문화누리카드 가맹점</a:t>
            </a:r>
            <a:r>
              <a:rPr xmlns:mc="http://schemas.openxmlformats.org/markup-compatibility/2006" xmlns:hp="http://schemas.haansoft.com/office/presentation/8.0" kumimoji="0" lang="en-US" altLang="ko-KR" sz="1600" b="1" i="0" u="none" strike="noStrike" kern="1200" cap="none" spc="0" normalizeH="0" baseline="0" mc:Ignorable="hp" hp:hslEmbossed="0">
                <a:solidFill>
                  <a:srgbClr val="231b23"/>
                </a:solidFill>
                <a:latin typeface="나눔바른고딕"/>
                <a:ea typeface="나눔바른고딕"/>
              </a:rPr>
              <a:t>(</a:t>
            </a:r>
            <a:r>
              <a:rPr xmlns:mc="http://schemas.openxmlformats.org/markup-compatibility/2006" xmlns:hp="http://schemas.haansoft.com/office/presentation/8.0" kumimoji="0" lang="ko-KR" altLang="en-US" sz="1600" b="1" i="0" u="none" strike="noStrike" kern="1200" cap="none" spc="0" normalizeH="0" baseline="0" mc:Ignorable="hp" hp:hslEmbossed="0">
                <a:solidFill>
                  <a:srgbClr val="231b23"/>
                </a:solidFill>
                <a:latin typeface="나눔바른고딕"/>
                <a:ea typeface="나눔바른고딕"/>
              </a:rPr>
              <a:t>문화체험</a:t>
            </a:r>
            <a:r>
              <a:rPr xmlns:mc="http://schemas.openxmlformats.org/markup-compatibility/2006" xmlns:hp="http://schemas.haansoft.com/office/presentation/8.0" kumimoji="0" lang="en-US" altLang="ko-KR" sz="1600" b="1" i="0" u="none" strike="noStrike" kern="1200" cap="none" spc="0" normalizeH="0" baseline="0" mc:Ignorable="hp" hp:hslEmbossed="0">
                <a:solidFill>
                  <a:srgbClr val="231b23"/>
                </a:solidFill>
                <a:latin typeface="나눔바른고딕"/>
                <a:ea typeface="나눔바른고딕"/>
              </a:rPr>
              <a:t>)</a:t>
            </a:r>
            <a:endParaRPr xmlns:mc="http://schemas.openxmlformats.org/markup-compatibility/2006" xmlns:hp="http://schemas.haansoft.com/office/presentation/8.0" kumimoji="0" lang="en-US" altLang="ko-KR" sz="1600" b="1" i="0" u="none" strike="noStrike" kern="1200" cap="none" spc="0" normalizeH="0" baseline="0" mc:Ignorable="hp" hp:hslEmbossed="0">
              <a:solidFill>
                <a:srgbClr val="231b23"/>
              </a:solidFill>
              <a:latin typeface="나눔바른고딕"/>
              <a:ea typeface="나눔바른고딕"/>
            </a:endParaRPr>
          </a:p>
          <a:p>
            <a:pPr marL="228600" lvl="0" indent="-22860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xmlns:mc="http://schemas.openxmlformats.org/markup-compatibility/2006" xmlns:hp="http://schemas.haansoft.com/office/presentation/8.0" kumimoji="0" lang="ko-KR" altLang="en-US" sz="1600" b="1" i="0" u="none" strike="noStrike" kern="1200" cap="none" spc="0" normalizeH="0" baseline="0" mc:Ignorable="hp" hp:hslEmbossed="0">
                <a:solidFill>
                  <a:srgbClr val="231b23"/>
                </a:solidFill>
                <a:latin typeface="나눔바른고딕"/>
                <a:ea typeface="나눔바른고딕"/>
              </a:rPr>
              <a:t>헬스케어기기 판매</a:t>
            </a:r>
            <a:r>
              <a:rPr xmlns:mc="http://schemas.openxmlformats.org/markup-compatibility/2006" xmlns:hp="http://schemas.haansoft.com/office/presentation/8.0" kumimoji="0" lang="en-US" altLang="ko-KR" sz="1600" b="1" i="0" u="none" strike="noStrike" kern="1200" cap="none" spc="0" normalizeH="0" baseline="0" mc:Ignorable="hp" hp:hslEmbossed="0">
                <a:solidFill>
                  <a:srgbClr val="231b23"/>
                </a:solidFill>
                <a:latin typeface="나눔바른고딕"/>
                <a:ea typeface="나눔바른고딕"/>
              </a:rPr>
              <a:t>(</a:t>
            </a:r>
            <a:r>
              <a:rPr xmlns:mc="http://schemas.openxmlformats.org/markup-compatibility/2006" xmlns:hp="http://schemas.haansoft.com/office/presentation/8.0" kumimoji="0" lang="ko-KR" altLang="en-US" sz="1600" b="1" i="0" u="none" strike="noStrike" kern="1200" cap="none" spc="0" normalizeH="0" baseline="0" mc:Ignorable="hp" hp:hslEmbossed="0">
                <a:solidFill>
                  <a:srgbClr val="231b23"/>
                </a:solidFill>
                <a:latin typeface="나눔바른고딕"/>
                <a:ea typeface="나눔바른고딕"/>
              </a:rPr>
              <a:t>준비중</a:t>
            </a:r>
            <a:r>
              <a:rPr xmlns:mc="http://schemas.openxmlformats.org/markup-compatibility/2006" xmlns:hp="http://schemas.haansoft.com/office/presentation/8.0" kumimoji="0" lang="en-US" altLang="ko-KR" sz="1600" b="1" i="0" u="none" strike="noStrike" kern="1200" cap="none" spc="0" normalizeH="0" baseline="0" mc:Ignorable="hp" hp:hslEmbossed="0">
                <a:solidFill>
                  <a:srgbClr val="231b23"/>
                </a:solidFill>
                <a:latin typeface="나눔바른고딕"/>
                <a:ea typeface="나눔바른고딕"/>
              </a:rPr>
              <a:t>)</a:t>
            </a:r>
            <a:endParaRPr xmlns:mc="http://schemas.openxmlformats.org/markup-compatibility/2006" xmlns:hp="http://schemas.haansoft.com/office/presentation/8.0" kumimoji="0" lang="en-US" altLang="ko-KR" sz="1600" b="1" i="0" u="none" strike="noStrike" kern="1200" cap="none" spc="0" normalizeH="0" baseline="0" mc:Ignorable="hp" hp:hslEmbossed="0">
              <a:solidFill>
                <a:srgbClr val="231b23"/>
              </a:solidFill>
              <a:latin typeface="나눔바른고딕"/>
              <a:ea typeface="나눔바른고딕"/>
            </a:endParaRPr>
          </a:p>
          <a:p>
            <a:pPr marL="0" lvl="0" indent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xmlns:mc="http://schemas.openxmlformats.org/markup-compatibility/2006" xmlns:hp="http://schemas.haansoft.com/office/presentation/8.0" kumimoji="0" lang="en-US" altLang="ko-KR" sz="1600" b="1" i="0" u="none" strike="noStrike" kern="1200" cap="none" spc="0" normalizeH="0" baseline="0" mc:Ignorable="hp" hp:hslEmbossed="0">
              <a:solidFill>
                <a:srgbClr val="231b23"/>
              </a:solidFill>
              <a:latin typeface="나눔바른고딕"/>
              <a:ea typeface="나눔바른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639247" y="1469745"/>
            <a:ext cx="10913505" cy="4707218"/>
          </a:xfrm>
        </p:spPr>
        <p:txBody>
          <a:bodyPr>
            <a:norm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ko-KR" altLang="en-US" sz="2000" b="1">
                <a:latin typeface="나눔바른고딕"/>
                <a:ea typeface="나눔바른고딕"/>
              </a:rPr>
              <a:t>사회적 가치실현 사례</a:t>
            </a:r>
            <a:endParaRPr lang="en-US" altLang="ko-KR" sz="2000">
              <a:latin typeface="나눔바른고딕"/>
              <a:ea typeface="나눔바른고딕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 rtl="0">
              <a:defRPr/>
            </a:pPr>
            <a:r>
              <a:rPr lang="ko-KR" altLang="en-US" sz="2400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주  요 </a:t>
            </a:r>
            <a:r>
              <a:rPr lang="ko-KR" altLang="en-US">
                <a:latin typeface="나눔바른고딕"/>
                <a:ea typeface="나눔바른고딕"/>
              </a:rPr>
              <a:t> 실  적</a:t>
            </a:r>
            <a:endParaRPr lang="ko-KR" altLang="en-US">
              <a:latin typeface="나눔바른고딕"/>
              <a:ea typeface="나눔바른고딕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924560" y="2099328"/>
          <a:ext cx="10632432" cy="2167870"/>
        </p:xfrm>
        <a:graphic>
          <a:graphicData uri="http://schemas.openxmlformats.org/drawingml/2006/table">
            <a:tbl>
              <a:tblPr>
                <a:tableStyleId>{3B4B98B0-60AC-42C2-AFA5-B58CD77FA1E5}</a:tableStyleId>
              </a:tblPr>
              <a:tblGrid>
                <a:gridCol w="2694191"/>
                <a:gridCol w="4903089"/>
                <a:gridCol w="3035152"/>
              </a:tblGrid>
              <a:tr h="433574">
                <a:tc>
                  <a:txBody>
                    <a:bodyPr vert="horz" lIns="17907" tIns="17907" rIns="17907" bIns="17907" anchor="ctr" anchorCtr="0"/>
                    <a:p>
                      <a:pPr marL="38100" marR="38100" lvl="0" indent="0" algn="ctr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700" b="1" kern="0" spc="0">
                          <a:solidFill>
                            <a:srgbClr val="000000"/>
                          </a:solidFill>
                          <a:effectLst/>
                          <a:latin typeface="나눔바른고딕"/>
                          <a:ea typeface="나눔바른고딕"/>
                        </a:rPr>
                        <a:t>연 도</a:t>
                      </a:r>
                      <a:endParaRPr lang="ko-KR" altLang="en-US" sz="1700" b="1" kern="0" spc="0">
                        <a:solidFill>
                          <a:srgbClr val="000000"/>
                        </a:solidFill>
                        <a:effectLst/>
                        <a:latin typeface="나눔바른고딕"/>
                        <a:ea typeface="나눔바른고딕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 vert="horz" lIns="17907" tIns="17907" rIns="17907" bIns="17907" anchor="ctr" anchorCtr="0"/>
                    <a:p>
                      <a:pPr marL="38100" marR="38100" lvl="0" indent="0" algn="ctr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700" b="1" kern="0" spc="0">
                          <a:solidFill>
                            <a:srgbClr val="000000"/>
                          </a:solidFill>
                          <a:effectLst/>
                          <a:latin typeface="나눔바른고딕"/>
                          <a:ea typeface="나눔바른고딕"/>
                        </a:rPr>
                        <a:t>주요 내용</a:t>
                      </a:r>
                      <a:endParaRPr lang="ko-KR" altLang="en-US" sz="1700" b="1" kern="0" spc="0">
                        <a:solidFill>
                          <a:srgbClr val="000000"/>
                        </a:solidFill>
                        <a:effectLst/>
                        <a:latin typeface="나눔바른고딕"/>
                        <a:ea typeface="나눔바른고딕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 vert="horz" lIns="17907" tIns="17907" rIns="17907" bIns="17907" anchor="ctr" anchorCtr="0"/>
                    <a:p>
                      <a:pPr marL="38100" marR="38100" lvl="0" indent="0" algn="ctr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700" b="1" kern="0" spc="0">
                          <a:solidFill>
                            <a:srgbClr val="000000"/>
                          </a:solidFill>
                          <a:effectLst/>
                          <a:latin typeface="나눔바른고딕"/>
                          <a:ea typeface="나눔바른고딕"/>
                        </a:rPr>
                        <a:t>비 고</a:t>
                      </a:r>
                      <a:endParaRPr lang="ko-KR" altLang="en-US" sz="1700" b="1" kern="0" spc="0">
                        <a:solidFill>
                          <a:srgbClr val="000000"/>
                        </a:solidFill>
                        <a:effectLst/>
                        <a:latin typeface="나눔바른고딕"/>
                        <a:ea typeface="나눔바른고딕"/>
                      </a:endParaRPr>
                    </a:p>
                  </a:txBody>
                  <a:tcPr marL="17907" marR="17907" marT="17907" marB="17907" anchor="ctr"/>
                </a:tc>
              </a:tr>
              <a:tr h="433574">
                <a:tc>
                  <a:txBody>
                    <a:bodyPr vert="horz" lIns="17907" tIns="17907" rIns="17907" bIns="17907" anchor="ctr" anchorCtr="0"/>
                    <a:p>
                      <a:pPr marL="0" marR="0" lvl="0" indent="0" algn="ctr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700" b="1" kern="0" spc="0">
                          <a:solidFill>
                            <a:srgbClr val="000000"/>
                          </a:solidFill>
                          <a:effectLst/>
                          <a:latin typeface="나눔바른고딕"/>
                          <a:ea typeface="나눔바른고딕"/>
                        </a:rPr>
                        <a:t>2020.4 ~ 2021.12</a:t>
                      </a:r>
                      <a:endParaRPr lang="en-US" sz="1700" b="1" kern="0" spc="0">
                        <a:solidFill>
                          <a:srgbClr val="000000"/>
                        </a:solidFill>
                        <a:latin typeface="나눔바른고딕"/>
                        <a:ea typeface="나눔바른고딕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 vert="horz" lIns="17907" tIns="17907" rIns="17907" bIns="17907" anchor="ctr" anchorCtr="0"/>
                    <a:p>
                      <a:pPr marL="0" marR="0" lvl="0" indent="0" algn="ctr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700" b="1" u="sng" kern="0" spc="-90">
                          <a:solidFill>
                            <a:srgbClr val="000000"/>
                          </a:solidFill>
                          <a:effectLst/>
                          <a:latin typeface="나눔바른고딕"/>
                          <a:ea typeface="나눔바른고딕"/>
                        </a:rPr>
                        <a:t>  사회적경제혁신성장사업 사회문제해결형 </a:t>
                      </a:r>
                      <a:r>
                        <a:rPr lang="en-US" altLang="ko-KR" sz="1700" b="1" u="sng" kern="0" spc="-90">
                          <a:solidFill>
                            <a:srgbClr val="000000"/>
                          </a:solidFill>
                          <a:effectLst/>
                          <a:latin typeface="나눔바른고딕"/>
                          <a:ea typeface="나눔바른고딕"/>
                        </a:rPr>
                        <a:t>R&amp;D </a:t>
                      </a:r>
                      <a:r>
                        <a:rPr lang="ko-KR" altLang="en-US" sz="1700" b="1" u="sng" kern="0" spc="-90">
                          <a:solidFill>
                            <a:srgbClr val="000000"/>
                          </a:solidFill>
                          <a:effectLst/>
                          <a:latin typeface="나눔바른고딕"/>
                          <a:ea typeface="나눔바른고딕"/>
                        </a:rPr>
                        <a:t>선정</a:t>
                      </a:r>
                      <a:endParaRPr lang="ko-KR" altLang="en-US" sz="1700" b="1" u="sng" kern="0" spc="-90">
                        <a:solidFill>
                          <a:srgbClr val="000000"/>
                        </a:solidFill>
                        <a:latin typeface="나눔바른고딕"/>
                        <a:ea typeface="나눔바른고딕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 vert="horz" lIns="17907" tIns="17907" rIns="17907" bIns="17907" anchor="ctr" anchorCtr="0"/>
                    <a:p>
                      <a:pPr marL="0" marR="63500" lvl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700" b="1" kern="0" spc="0" baseline="0">
                          <a:solidFill>
                            <a:srgbClr val="000000"/>
                          </a:solidFill>
                          <a:effectLst/>
                          <a:latin typeface="나눔바른고딕"/>
                          <a:ea typeface="나눔바른고딕"/>
                        </a:rPr>
                        <a:t>산업통상자원부</a:t>
                      </a:r>
                      <a:endParaRPr lang="ko-KR" altLang="en-US" sz="1700" b="1" kern="0" spc="0" baseline="0">
                        <a:solidFill>
                          <a:srgbClr val="000000"/>
                        </a:solidFill>
                        <a:latin typeface="나눔바른고딕"/>
                        <a:ea typeface="나눔바른고딕"/>
                      </a:endParaRPr>
                    </a:p>
                  </a:txBody>
                  <a:tcPr marL="17907" marR="17907" marT="17907" marB="17907" anchor="ctr"/>
                </a:tc>
              </a:tr>
              <a:tr h="433574">
                <a:tc>
                  <a:txBody>
                    <a:bodyPr vert="horz" lIns="17907" tIns="17907" rIns="17907" bIns="17907" anchor="ctr" anchorCtr="0"/>
                    <a:p>
                      <a:pPr marL="0" marR="0" lvl="0" indent="0" algn="ctr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700" b="1" kern="0" spc="0">
                          <a:solidFill>
                            <a:srgbClr val="000000"/>
                          </a:solidFill>
                          <a:effectLst/>
                          <a:latin typeface="나눔바른고딕"/>
                          <a:ea typeface="나눔바른고딕"/>
                        </a:rPr>
                        <a:t>2020.6 ~ 2020.10</a:t>
                      </a:r>
                      <a:endParaRPr lang="en-US" sz="1700" b="1" kern="0" spc="0">
                        <a:solidFill>
                          <a:srgbClr val="000000"/>
                        </a:solidFill>
                        <a:latin typeface="나눔바른고딕"/>
                        <a:ea typeface="나눔바른고딕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 vert="horz" lIns="17907" tIns="17907" rIns="17907" bIns="17907" anchor="ctr" anchorCtr="0"/>
                    <a:p>
                      <a:pPr marL="63500" marR="63500" lvl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700" b="1" kern="0" spc="0">
                          <a:solidFill>
                            <a:srgbClr val="000000"/>
                          </a:solidFill>
                          <a:effectLst/>
                          <a:latin typeface="나눔바른고딕"/>
                          <a:ea typeface="나눔바른고딕"/>
                        </a:rPr>
                        <a:t>사회적경제기업 우수모델 발굴사업 선정</a:t>
                      </a:r>
                      <a:endParaRPr lang="ko-KR" altLang="en-US" sz="1700" b="1" kern="0" spc="0">
                        <a:solidFill>
                          <a:srgbClr val="000000"/>
                        </a:solidFill>
                        <a:latin typeface="나눔바른고딕"/>
                        <a:ea typeface="나눔바른고딕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 vert="horz" lIns="17907" tIns="17907" rIns="17907" bIns="17907" anchor="ctr" anchorCtr="0"/>
                    <a:p>
                      <a:pPr marL="63500" marR="0" lvl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700" b="1" kern="0" spc="0" baseline="0">
                          <a:solidFill>
                            <a:srgbClr val="000000"/>
                          </a:solidFill>
                          <a:effectLst/>
                          <a:latin typeface="나눔바른고딕"/>
                          <a:ea typeface="나눔바른고딕"/>
                        </a:rPr>
                        <a:t>대전일자리경제진흥원</a:t>
                      </a:r>
                      <a:endParaRPr lang="ko-KR" altLang="en-US" sz="1700" b="1" kern="0" spc="0" baseline="0">
                        <a:solidFill>
                          <a:srgbClr val="000000"/>
                        </a:solidFill>
                        <a:latin typeface="나눔바른고딕"/>
                        <a:ea typeface="나눔바른고딕"/>
                      </a:endParaRPr>
                    </a:p>
                  </a:txBody>
                  <a:tcPr marL="17907" marR="17907" marT="17907" marB="17907" anchor="ctr"/>
                </a:tc>
              </a:tr>
              <a:tr h="433574">
                <a:tc>
                  <a:txBody>
                    <a:bodyPr vert="horz" lIns="17907" tIns="17907" rIns="17907" bIns="17907" anchor="ctr" anchorCtr="0"/>
                    <a:p>
                      <a:pPr marL="63500" marR="63500" lvl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700" b="1" kern="0" spc="0">
                          <a:solidFill>
                            <a:srgbClr val="000000"/>
                          </a:solidFill>
                          <a:effectLst/>
                          <a:latin typeface="나눔바른고딕"/>
                          <a:ea typeface="나눔바른고딕"/>
                        </a:rPr>
                        <a:t>2021.5 ~ 2021.9</a:t>
                      </a:r>
                      <a:endParaRPr lang="en-US" sz="1700" b="1" kern="0" spc="0">
                        <a:solidFill>
                          <a:srgbClr val="000000"/>
                        </a:solidFill>
                        <a:latin typeface="나눔바른고딕"/>
                        <a:ea typeface="나눔바른고딕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 vert="horz" lIns="17907" tIns="17907" rIns="17907" bIns="17907" anchor="ctr" anchorCtr="0"/>
                    <a:p>
                      <a:pPr marL="63500" marR="63500" lvl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700" b="1" kern="0" spc="0">
                          <a:solidFill>
                            <a:srgbClr val="000000"/>
                          </a:solidFill>
                          <a:effectLst/>
                          <a:latin typeface="나눔바른고딕"/>
                          <a:ea typeface="나눔바른고딕"/>
                        </a:rPr>
                        <a:t>우수상품 디자인개발 지원사업 선정</a:t>
                      </a:r>
                      <a:endParaRPr lang="ko-KR" altLang="en-US" sz="1700" b="1" kern="0" spc="0">
                        <a:solidFill>
                          <a:srgbClr val="000000"/>
                        </a:solidFill>
                        <a:latin typeface="나눔바른고딕"/>
                        <a:ea typeface="나눔바른고딕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 vert="horz" lIns="17907" tIns="17907" rIns="17907" bIns="17907" anchor="ctr" anchorCtr="0"/>
                    <a:p>
                      <a:pPr marL="63500" marR="63500" lvl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700" b="1" kern="0" spc="0" baseline="0">
                          <a:solidFill>
                            <a:srgbClr val="000000"/>
                          </a:solidFill>
                          <a:effectLst/>
                          <a:latin typeface="나눔바른고딕"/>
                          <a:ea typeface="나눔바른고딕"/>
                        </a:rPr>
                        <a:t>대전디자인진흥원</a:t>
                      </a:r>
                      <a:endParaRPr lang="ko-KR" altLang="en-US" sz="1700" b="1" kern="0" spc="0" baseline="0">
                        <a:solidFill>
                          <a:srgbClr val="000000"/>
                        </a:solidFill>
                        <a:latin typeface="나눔바른고딕"/>
                        <a:ea typeface="나눔바른고딕"/>
                      </a:endParaRPr>
                    </a:p>
                  </a:txBody>
                  <a:tcPr marL="17907" marR="17907" marT="17907" marB="17907" anchor="ctr"/>
                </a:tc>
              </a:tr>
              <a:tr h="433574">
                <a:tc>
                  <a:txBody>
                    <a:bodyPr vert="horz" lIns="17907" tIns="17907" rIns="17907" bIns="17907" anchor="ctr" anchorCtr="0"/>
                    <a:p>
                      <a:pPr marL="63500" marR="63500" lvl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700" b="1" kern="0" spc="0">
                          <a:solidFill>
                            <a:srgbClr val="000000"/>
                          </a:solidFill>
                          <a:effectLst/>
                          <a:latin typeface="나눔바른고딕"/>
                          <a:ea typeface="나눔바른고딕"/>
                        </a:rPr>
                        <a:t>2021.9 ~ 2021.12</a:t>
                      </a:r>
                      <a:endParaRPr lang="en-US" sz="1700" b="1" kern="0" spc="0">
                        <a:solidFill>
                          <a:srgbClr val="000000"/>
                        </a:solidFill>
                        <a:latin typeface="나눔바른고딕"/>
                        <a:ea typeface="나눔바른고딕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 vert="horz" lIns="17907" tIns="17907" rIns="17907" bIns="17907" anchor="ctr" anchorCtr="0"/>
                    <a:p>
                      <a:pPr marL="63500" marR="63500" lvl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700" b="1" kern="0" spc="0">
                          <a:solidFill>
                            <a:srgbClr val="000000"/>
                          </a:solidFill>
                          <a:effectLst/>
                          <a:latin typeface="나눔바른고딕"/>
                          <a:ea typeface="나눔바른고딕"/>
                        </a:rPr>
                        <a:t>사회적경제기업 성장 지원사업</a:t>
                      </a:r>
                      <a:endParaRPr lang="ko-KR" altLang="en-US" sz="1700" b="1" kern="0" spc="0">
                        <a:solidFill>
                          <a:srgbClr val="000000"/>
                        </a:solidFill>
                        <a:latin typeface="나눔바른고딕"/>
                        <a:ea typeface="나눔바른고딕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 vert="horz" lIns="17907" tIns="17907" rIns="17907" bIns="17907" anchor="ctr" anchorCtr="0"/>
                    <a:p>
                      <a:pPr marL="63500" marR="63500" lvl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700" b="1" kern="0" spc="0" baseline="0">
                          <a:solidFill>
                            <a:srgbClr val="000000"/>
                          </a:solidFill>
                          <a:effectLst/>
                          <a:latin typeface="나눔바른고딕"/>
                          <a:ea typeface="나눔바른고딕"/>
                        </a:rPr>
                        <a:t>한국보건산업진흥원</a:t>
                      </a:r>
                      <a:endParaRPr lang="ko-KR" altLang="en-US" sz="1700" b="1" kern="0" spc="0" baseline="0">
                        <a:solidFill>
                          <a:srgbClr val="000000"/>
                        </a:solidFill>
                        <a:latin typeface="나눔바른고딕"/>
                        <a:ea typeface="나눔바른고딕"/>
                      </a:endParaRPr>
                    </a:p>
                  </a:txBody>
                  <a:tcPr marL="17907" marR="17907" marT="17907" marB="17907" anchor="ctr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139958" y="4896781"/>
            <a:ext cx="8412794" cy="8067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latinLnBrk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700" u="sng" kern="0" spc="-9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*  사회적경제혁신성장사업 사회문제해결형 </a:t>
            </a:r>
            <a:r>
              <a:rPr lang="en-US" altLang="ko-KR" sz="1700" u="sng" kern="0" spc="-9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R&amp;D </a:t>
            </a:r>
            <a:r>
              <a:rPr lang="ko-KR" altLang="en-US" sz="1700" u="sng" kern="0" spc="-9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선정 </a:t>
            </a:r>
            <a:r>
              <a:rPr lang="en-US" altLang="ko-KR" sz="1700" kern="0" spc="-9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– </a:t>
            </a:r>
            <a:r>
              <a:rPr lang="ko-KR" altLang="en-US" sz="1700" kern="0" spc="-9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과제 최종평가 합격</a:t>
            </a:r>
            <a:r>
              <a:rPr lang="en-US" altLang="ko-KR" sz="1700" kern="0" spc="-9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(2022.</a:t>
            </a:r>
            <a:r>
              <a:rPr lang="ko-KR" altLang="en-US" sz="1700" kern="0" spc="-9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 </a:t>
            </a:r>
            <a:r>
              <a:rPr lang="en-US" altLang="ko-KR" sz="1700" kern="0" spc="-9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4. 20</a:t>
            </a:r>
            <a:r>
              <a:rPr lang="ko-KR" altLang="en-US" sz="1700" kern="0" spc="-90">
                <a:solidFill>
                  <a:srgbClr val="000000"/>
                </a:solidFill>
                <a:latin typeface="나눔바른고딕"/>
                <a:ea typeface="나눔바른고딕"/>
              </a:rPr>
              <a:t> </a:t>
            </a:r>
            <a:r>
              <a:rPr lang="en-US" altLang="ko-KR" sz="1700" kern="0" spc="-9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)</a:t>
            </a:r>
            <a:endParaRPr lang="en-US" altLang="ko-KR" sz="1700" kern="0" spc="-90">
              <a:solidFill>
                <a:srgbClr val="000000"/>
              </a:solidFill>
              <a:effectLst/>
              <a:latin typeface="나눔바른고딕"/>
              <a:ea typeface="나눔바른고딕"/>
            </a:endParaRPr>
          </a:p>
          <a:p>
            <a:pPr marL="0" marR="0" lvl="0" indent="0" algn="ctr" latinLnBrk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700" kern="0" spc="-9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사업명 </a:t>
            </a:r>
            <a:r>
              <a:rPr lang="en-US" altLang="ko-KR" sz="1700" kern="0" spc="-9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:  ‘</a:t>
            </a:r>
            <a:r>
              <a:rPr lang="ko-KR" altLang="en-US" sz="1700" kern="0" spc="-9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저소음 자동발목  펌프건강기 시제품 개발’</a:t>
            </a:r>
            <a:endParaRPr lang="ko-KR" altLang="en-US" sz="1700" kern="0" spc="-90">
              <a:solidFill>
                <a:srgbClr val="000000"/>
              </a:solidFill>
              <a:effectLst/>
              <a:latin typeface="나눔바른고딕"/>
              <a:ea typeface="나눔바른고딕"/>
            </a:endParaRPr>
          </a:p>
        </p:txBody>
      </p:sp>
      <p:cxnSp>
        <p:nvCxnSpPr>
          <p:cNvPr id="6" name="직선 화살표 연결선 5"/>
          <p:cNvCxnSpPr/>
          <p:nvPr/>
        </p:nvCxnSpPr>
        <p:spPr>
          <a:xfrm rot="16200000" flipH="1" flipV="1">
            <a:off x="7233755" y="3980560"/>
            <a:ext cx="2112941" cy="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639247" y="1469745"/>
            <a:ext cx="10913505" cy="4707218"/>
          </a:xfrm>
        </p:spPr>
        <p:txBody>
          <a:bodyPr>
            <a:norm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ko-KR" altLang="en-US" b="1">
                <a:latin typeface="나눔바른고딕"/>
                <a:ea typeface="나눔바른고딕"/>
              </a:rPr>
              <a:t>사회적 가치실현 사례</a:t>
            </a:r>
            <a:endParaRPr lang="en-US" altLang="ko-KR">
              <a:latin typeface="나눔바른고딕"/>
              <a:ea typeface="나눔바른고딕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 rtl="0">
              <a:defRPr/>
            </a:pPr>
            <a:r>
              <a:rPr lang="ko-KR" altLang="en-US">
                <a:latin typeface="나눔바른고딕"/>
                <a:ea typeface="나눔바른고딕"/>
              </a:rPr>
              <a:t>우수모델 분야 추진실적</a:t>
            </a:r>
            <a:endParaRPr lang="ko">
              <a:latin typeface="나눔바른고딕"/>
              <a:ea typeface="나눔바른고딕"/>
            </a:endParaRPr>
          </a:p>
        </p:txBody>
      </p:sp>
      <p:grpSp>
        <p:nvGrpSpPr>
          <p:cNvPr id="4" name="그룹 3"/>
          <p:cNvGrpSpPr/>
          <p:nvPr/>
        </p:nvGrpSpPr>
        <p:grpSpPr>
          <a:xfrm rot="0">
            <a:off x="1000426" y="2020145"/>
            <a:ext cx="10191147" cy="3496251"/>
            <a:chOff x="934053" y="2020145"/>
            <a:chExt cx="10191147" cy="3496251"/>
          </a:xfrm>
        </p:grpSpPr>
        <p:pic>
          <p:nvPicPr>
            <p:cNvPr id="6" name="Picture 1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934053" y="2020145"/>
              <a:ext cx="4734560" cy="3496251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7" name="Picture 3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6390640" y="2020145"/>
              <a:ext cx="4734560" cy="3496251"/>
            </a:xfrm>
            <a:prstGeom prst="rect">
              <a:avLst/>
            </a:prstGeom>
            <a:noFill/>
            <a:ln>
              <a:noFill/>
            </a:ln>
            <a:effectLst/>
          </p:spPr>
        </p:pic>
      </p:grpSp>
      <p:sp>
        <p:nvSpPr>
          <p:cNvPr id="11" name="TextBox 10"/>
          <p:cNvSpPr txBox="1"/>
          <p:nvPr/>
        </p:nvSpPr>
        <p:spPr>
          <a:xfrm>
            <a:off x="3043632" y="5899750"/>
            <a:ext cx="6096000" cy="427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500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&lt;Roller ASS`Y_</a:t>
            </a:r>
            <a:r>
              <a:rPr lang="ko-KR" altLang="en-US" sz="1500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모터제어방식 발목펌프 시제품</a:t>
            </a:r>
            <a:r>
              <a:rPr lang="en-US" altLang="ko-KR" sz="1500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&gt;</a:t>
            </a:r>
            <a:endParaRPr lang="ko-KR" altLang="en-US" sz="1500" kern="0" spc="0">
              <a:solidFill>
                <a:srgbClr val="000000"/>
              </a:solidFill>
              <a:effectLst/>
              <a:latin typeface="나눔바른고딕"/>
              <a:ea typeface="나눔바른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A0A51BC-12D4-4D3A-9B6A-E55525456376}" type="datetime1">
              <a:rPr lang="ko-KR" altLang="en-US"/>
              <a:pPr lvl="0">
                <a:defRPr/>
              </a:pPr>
              <a:t>2022-11-08</a:t>
            </a:fld>
            <a:endParaRPr lang="en-US"/>
          </a:p>
        </p:txBody>
      </p:sp>
      <p:sp>
        <p:nvSpPr>
          <p:cNvPr id="3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대전광역시 사회지표 </a:t>
            </a:r>
            <a:r>
              <a:rPr lang="en-US" altLang="ko-KR"/>
              <a:t>(</a:t>
            </a:r>
            <a:r>
              <a:rPr lang="ko-KR" altLang="en-US"/>
              <a:t>노인 고충문제</a:t>
            </a:r>
            <a:r>
              <a:rPr lang="en-US" altLang="ko-KR"/>
              <a:t>)</a:t>
            </a:r>
            <a:endParaRPr lang="en-US" altLang="ko-KR"/>
          </a:p>
        </p:txBody>
      </p:sp>
      <p:pic>
        <p:nvPicPr>
          <p:cNvPr id="8" name=""/>
          <p:cNvPicPr>
            <a:picLocks noGrp="1" noChangeAspect="1"/>
          </p:cNvPicPr>
          <p:nvPr>
            <p:ph sz="quarter" idx="13"/>
          </p:nvPr>
        </p:nvPicPr>
        <p:blipFill rotWithShape="1">
          <a:blip r:embed="rId2"/>
          <a:stretch>
            <a:fillRect/>
          </a:stretch>
        </p:blipFill>
        <p:spPr>
          <a:xfrm>
            <a:off x="639413" y="1653540"/>
            <a:ext cx="6610514" cy="2909009"/>
          </a:xfrm>
          <a:prstGeom prst="rect">
            <a:avLst/>
          </a:prstGeom>
        </p:spPr>
      </p:pic>
      <p:sp>
        <p:nvSpPr>
          <p:cNvPr id="9" name="사각형: 둥근 모서리 8"/>
          <p:cNvSpPr/>
          <p:nvPr/>
        </p:nvSpPr>
        <p:spPr>
          <a:xfrm>
            <a:off x="7379394" y="1748285"/>
            <a:ext cx="4488123" cy="1778535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sz="1700" b="1" kern="0">
                <a:solidFill>
                  <a:srgbClr val="000000"/>
                </a:solidFill>
                <a:latin typeface="맑은 고딕"/>
                <a:ea typeface="맑은 고딕"/>
                <a:cs typeface="+mn-cs"/>
              </a:rPr>
              <a:t>2020</a:t>
            </a:r>
            <a:r>
              <a:rPr lang="ko-KR" altLang="en-US" sz="1700" b="1" kern="0">
                <a:solidFill>
                  <a:srgbClr val="000000"/>
                </a:solidFill>
                <a:latin typeface="맑은 고딕"/>
                <a:ea typeface="맑은 고딕"/>
                <a:cs typeface="+mn-cs"/>
              </a:rPr>
              <a:t>년도 대전시의 사회 조사에 따르면 </a:t>
            </a:r>
            <a:endParaRPr lang="ko-KR" altLang="en-US" sz="1700" b="1" kern="0">
              <a:solidFill>
                <a:srgbClr val="000000"/>
              </a:solidFill>
              <a:latin typeface="맑은 고딕"/>
              <a:ea typeface="맑은 고딕"/>
              <a:cs typeface="+mn-cs"/>
            </a:endParaRPr>
          </a:p>
          <a:p>
            <a:pPr marL="0" marR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sz="1700" b="1" kern="0">
                <a:solidFill>
                  <a:srgbClr val="000000"/>
                </a:solidFill>
                <a:latin typeface="맑은 고딕"/>
                <a:ea typeface="맑은 고딕"/>
                <a:cs typeface="+mn-cs"/>
              </a:rPr>
              <a:t>노인 고충 문제 </a:t>
            </a:r>
            <a:r>
              <a:rPr lang="en-US" altLang="ko-KR" sz="1700" b="1" kern="0">
                <a:solidFill>
                  <a:srgbClr val="000000"/>
                </a:solidFill>
                <a:latin typeface="맑은 고딕"/>
                <a:ea typeface="맑은 고딕"/>
                <a:cs typeface="+mn-cs"/>
              </a:rPr>
              <a:t>1</a:t>
            </a:r>
            <a:r>
              <a:rPr lang="ko-KR" altLang="en-US" sz="1700" b="1" kern="0">
                <a:solidFill>
                  <a:srgbClr val="000000"/>
                </a:solidFill>
                <a:latin typeface="맑은 고딕"/>
                <a:ea typeface="맑은 고딕"/>
                <a:cs typeface="+mn-cs"/>
              </a:rPr>
              <a:t>위는 경제적 문제</a:t>
            </a:r>
            <a:r>
              <a:rPr lang="en-US" altLang="ko-KR" sz="1700" b="1" kern="0">
                <a:solidFill>
                  <a:srgbClr val="000000"/>
                </a:solidFill>
                <a:latin typeface="맑은 고딕"/>
                <a:ea typeface="맑은 고딕"/>
                <a:cs typeface="+mn-cs"/>
              </a:rPr>
              <a:t>,</a:t>
            </a:r>
            <a:r>
              <a:rPr lang="ko-KR" altLang="en-US" sz="1700" b="1" kern="0">
                <a:solidFill>
                  <a:srgbClr val="000000"/>
                </a:solidFill>
                <a:latin typeface="맑은 고딕"/>
                <a:ea typeface="맑은 고딕"/>
                <a:cs typeface="+mn-cs"/>
              </a:rPr>
              <a:t> </a:t>
            </a:r>
            <a:endParaRPr lang="ko-KR" altLang="en-US" sz="1700" b="1" kern="0">
              <a:solidFill>
                <a:srgbClr val="000000"/>
              </a:solidFill>
              <a:latin typeface="맑은 고딕"/>
              <a:ea typeface="맑은 고딕"/>
              <a:cs typeface="+mn-cs"/>
            </a:endParaRPr>
          </a:p>
          <a:p>
            <a:pPr marL="0" marR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sz="1700" b="1" kern="0">
                <a:solidFill>
                  <a:srgbClr val="000000"/>
                </a:solidFill>
                <a:latin typeface="맑은 고딕"/>
                <a:ea typeface="맑은 고딕"/>
                <a:cs typeface="+mn-cs"/>
              </a:rPr>
              <a:t>2</a:t>
            </a:r>
            <a:r>
              <a:rPr lang="ko-KR" altLang="en-US" sz="1700" b="1" kern="0">
                <a:solidFill>
                  <a:srgbClr val="000000"/>
                </a:solidFill>
                <a:latin typeface="맑은 고딕"/>
                <a:ea typeface="맑은 고딕"/>
                <a:cs typeface="+mn-cs"/>
              </a:rPr>
              <a:t>위는 건강문제가 차지</a:t>
            </a:r>
            <a:endParaRPr lang="ko-KR" altLang="en-US" sz="1700" b="1" kern="0">
              <a:solidFill>
                <a:srgbClr val="000000"/>
              </a:solidFill>
              <a:latin typeface="맑은 고딕"/>
              <a:ea typeface="맑은 고딕"/>
              <a:cs typeface="+mn-cs"/>
            </a:endParaRPr>
          </a:p>
          <a:p>
            <a:pPr marL="0" marR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kumimoji="0" lang="en-US" altLang="ko-KR" sz="1700" b="1" i="0" u="none" strike="noStrike" kern="0" cap="none" spc="0" normalizeH="0" baseline="0">
              <a:solidFill>
                <a:srgbClr val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0" marR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sz="1700" b="1" kern="0">
                <a:solidFill>
                  <a:srgbClr val="000000"/>
                </a:solidFill>
                <a:latin typeface="맑은 고딕"/>
                <a:ea typeface="맑은 고딕"/>
                <a:cs typeface="+mn-cs"/>
              </a:rPr>
              <a:t>가장 선호하는 노인복지서비스는</a:t>
            </a:r>
            <a:r>
              <a:rPr kumimoji="0" lang="ko-KR" altLang="en-US" sz="1700" b="1" i="0" u="none" strike="noStrike" kern="0" cap="none" spc="0" normalizeH="0"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</a:t>
            </a:r>
            <a:r>
              <a:rPr kumimoji="0" lang="en-US" altLang="ko-KR" sz="1700" b="1" i="0" u="none" strike="noStrike" kern="0" cap="none" spc="0" normalizeH="0"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‘</a:t>
            </a:r>
            <a:r>
              <a:rPr kumimoji="0" lang="ko-KR" altLang="en-US" sz="1700" b="1" i="0" u="none" strike="noStrike" kern="0" cap="none" spc="0" normalizeH="0"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건강한 삶을 위한 의료서비스 확대</a:t>
            </a:r>
            <a:r>
              <a:rPr kumimoji="0" lang="en-US" altLang="ko-KR" sz="1700" b="1" i="0" u="none" strike="noStrike" kern="0" cap="none" spc="0" normalizeH="0"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’</a:t>
            </a:r>
            <a:r>
              <a:rPr kumimoji="0" lang="ko-KR" altLang="en-US" sz="1700" b="1" i="0" u="none" strike="noStrike" kern="0" cap="none" spc="0" normalizeH="0"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로 조사됨</a:t>
            </a:r>
            <a:endParaRPr kumimoji="0" lang="ko-KR" altLang="en-US" sz="1700" b="1" i="0" u="none" strike="noStrike" kern="0" cap="none" spc="0" normalizeH="0" baseline="0">
              <a:solidFill>
                <a:srgbClr val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10" name="TextBox 26"/>
          <p:cNvSpPr txBox="1"/>
          <p:nvPr/>
        </p:nvSpPr>
        <p:spPr>
          <a:xfrm>
            <a:off x="2205863" y="4828242"/>
            <a:ext cx="2751072" cy="3324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600" b="1"/>
              <a:t>셀프 헬스케어 프로젝트 진행</a:t>
            </a:r>
            <a:endParaRPr lang="ko-KR" altLang="en-US" sz="1600" b="1"/>
          </a:p>
        </p:txBody>
      </p:sp>
      <p:sp>
        <p:nvSpPr>
          <p:cNvPr id="11" name="모서리가 둥근 직사각형 85"/>
          <p:cNvSpPr/>
          <p:nvPr/>
        </p:nvSpPr>
        <p:spPr>
          <a:xfrm>
            <a:off x="639413" y="5376706"/>
            <a:ext cx="6610515" cy="922011"/>
          </a:xfrm>
          <a:prstGeom prst="roundRect">
            <a:avLst>
              <a:gd name="adj" fmla="val 5838"/>
            </a:avLst>
          </a:pr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>
              <a:lnSpc>
                <a:spcPct val="150000"/>
              </a:lnSpc>
              <a:defRPr/>
            </a:pPr>
            <a:r>
              <a:rPr lang="en-US" altLang="ko-KR" sz="1700" b="1" kern="0">
                <a:solidFill>
                  <a:srgbClr val="000000"/>
                </a:solidFill>
                <a:latin typeface="맑은 고딕"/>
              </a:rPr>
              <a:t>- </a:t>
            </a:r>
            <a:r>
              <a:rPr lang="ko-KR" altLang="en-US" sz="1700" b="1" kern="0">
                <a:solidFill>
                  <a:srgbClr val="000000"/>
                </a:solidFill>
                <a:latin typeface="맑은 고딕"/>
              </a:rPr>
              <a:t>우울증 치유</a:t>
            </a:r>
            <a:r>
              <a:rPr lang="en-US" altLang="ko-KR" sz="1700" b="1" kern="0">
                <a:solidFill>
                  <a:srgbClr val="000000"/>
                </a:solidFill>
                <a:latin typeface="맑은 고딕"/>
              </a:rPr>
              <a:t>, </a:t>
            </a:r>
            <a:r>
              <a:rPr lang="ko-KR" altLang="en-US" sz="1700" b="1" kern="0">
                <a:solidFill>
                  <a:srgbClr val="000000"/>
                </a:solidFill>
                <a:latin typeface="맑은 고딕"/>
              </a:rPr>
              <a:t>치매 예방 등 건강증진을 통한 가계 의료비 절감효과</a:t>
            </a:r>
            <a:endParaRPr lang="ko-KR" altLang="en-US" sz="1700" b="1" kern="0">
              <a:solidFill>
                <a:srgbClr val="000000"/>
              </a:solidFill>
              <a:latin typeface="맑은 고딕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700" b="1" kern="0">
                <a:solidFill>
                  <a:srgbClr val="000000"/>
                </a:solidFill>
                <a:latin typeface="맑은 고딕"/>
              </a:rPr>
              <a:t>- </a:t>
            </a:r>
            <a:r>
              <a:rPr lang="ko-KR" altLang="en-US" sz="1700" b="1" kern="0">
                <a:solidFill>
                  <a:srgbClr val="000000"/>
                </a:solidFill>
                <a:latin typeface="맑은 고딕"/>
              </a:rPr>
              <a:t>노약자 및 취약계층에게 확산을 통한 사회적 가치 향상</a:t>
            </a:r>
            <a:endParaRPr lang="ko-KR" altLang="en-US" sz="1700" b="1" kern="0">
              <a:solidFill>
                <a:srgbClr val="000000"/>
              </a:solidFill>
              <a:latin typeface="맑은 고딕"/>
            </a:endParaRPr>
          </a:p>
        </p:txBody>
      </p:sp>
      <p:sp>
        <p:nvSpPr>
          <p:cNvPr id="12" name=""/>
          <p:cNvSpPr/>
          <p:nvPr/>
        </p:nvSpPr>
        <p:spPr>
          <a:xfrm>
            <a:off x="3307856" y="4686670"/>
            <a:ext cx="406893" cy="141572"/>
          </a:xfrm>
          <a:prstGeom prst="down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lvl="0" algn="ctr">
              <a:defRPr/>
            </a:pPr>
            <a:endParaRPr lang="ko-KR" altLang="en-US"/>
          </a:p>
        </p:txBody>
      </p:sp>
      <p:grpSp>
        <p:nvGrpSpPr>
          <p:cNvPr id="13" name="그룹 36"/>
          <p:cNvGrpSpPr/>
          <p:nvPr/>
        </p:nvGrpSpPr>
        <p:grpSpPr>
          <a:xfrm rot="0">
            <a:off x="8418206" y="3658311"/>
            <a:ext cx="2541629" cy="3004668"/>
            <a:chOff x="6499506" y="3824818"/>
            <a:chExt cx="2146641" cy="2726837"/>
          </a:xfrm>
        </p:grpSpPr>
        <p:grpSp>
          <p:nvGrpSpPr>
            <p:cNvPr id="14" name="그룹 18"/>
            <p:cNvGrpSpPr/>
            <p:nvPr/>
          </p:nvGrpSpPr>
          <p:grpSpPr>
            <a:xfrm rot="0">
              <a:off x="6499506" y="3824818"/>
              <a:ext cx="2146641" cy="2726837"/>
              <a:chOff x="435006" y="3824818"/>
              <a:chExt cx="1860665" cy="2726837"/>
            </a:xfrm>
          </p:grpSpPr>
          <p:sp>
            <p:nvSpPr>
              <p:cNvPr id="15" name="모서리가 둥근 직사각형 85"/>
              <p:cNvSpPr/>
              <p:nvPr/>
            </p:nvSpPr>
            <p:spPr>
              <a:xfrm>
                <a:off x="435006" y="3824818"/>
                <a:ext cx="1860665" cy="2726837"/>
              </a:xfrm>
              <a:prstGeom prst="roundRect">
                <a:avLst>
                  <a:gd name="adj" fmla="val 5838"/>
                </a:avLst>
              </a:prstGeom>
              <a:solidFill>
                <a:schemeClr val="bg1"/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100" b="1" i="0" u="none" strike="noStrike" kern="1200" cap="none" spc="0" normalizeH="0" baseline="0">
                  <a:solidFill>
                    <a:srgbClr val="eb5705"/>
                  </a:solidFill>
                  <a:effectLst/>
                  <a:uLnTx/>
                  <a:uFillTx/>
                  <a:latin typeface="Calibri"/>
                  <a:ea typeface="맑은 고딕"/>
                  <a:cs typeface="+mn-cs"/>
                </a:endParaRPr>
              </a:p>
            </p:txBody>
          </p:sp>
          <p:sp>
            <p:nvSpPr>
              <p:cNvPr id="16" name="object 106"/>
              <p:cNvSpPr/>
              <p:nvPr/>
            </p:nvSpPr>
            <p:spPr>
              <a:xfrm>
                <a:off x="527358" y="3915074"/>
                <a:ext cx="1711721" cy="2560319"/>
              </a:xfrm>
              <a:custGeom>
                <a:avLst/>
                <a:gdLst/>
                <a:rect l="l" t="t" r="r" b="b"/>
                <a:pathLst>
                  <a:path w="1689100" h="445135">
                    <a:moveTo>
                      <a:pt x="1610614" y="0"/>
                    </a:moveTo>
                    <a:lnTo>
                      <a:pt x="67978" y="635"/>
                    </a:lnTo>
                    <a:lnTo>
                      <a:pt x="29623" y="16806"/>
                    </a:lnTo>
                    <a:lnTo>
                      <a:pt x="5230" y="49850"/>
                    </a:lnTo>
                    <a:lnTo>
                      <a:pt x="0" y="77977"/>
                    </a:lnTo>
                    <a:lnTo>
                      <a:pt x="635" y="377029"/>
                    </a:lnTo>
                    <a:lnTo>
                      <a:pt x="16806" y="415384"/>
                    </a:lnTo>
                    <a:lnTo>
                      <a:pt x="49850" y="439777"/>
                    </a:lnTo>
                    <a:lnTo>
                      <a:pt x="77977" y="445007"/>
                    </a:lnTo>
                    <a:lnTo>
                      <a:pt x="1620613" y="444372"/>
                    </a:lnTo>
                    <a:lnTo>
                      <a:pt x="1658968" y="428201"/>
                    </a:lnTo>
                    <a:lnTo>
                      <a:pt x="1683361" y="395157"/>
                    </a:lnTo>
                    <a:lnTo>
                      <a:pt x="1688591" y="367029"/>
                    </a:lnTo>
                    <a:lnTo>
                      <a:pt x="1687956" y="67978"/>
                    </a:lnTo>
                    <a:lnTo>
                      <a:pt x="1671785" y="29623"/>
                    </a:lnTo>
                    <a:lnTo>
                      <a:pt x="1638741" y="5230"/>
                    </a:lnTo>
                    <a:lnTo>
                      <a:pt x="1610614" y="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  <a:alpha val="55000"/>
                </a:schemeClr>
              </a:solidFill>
            </p:spPr>
            <p:txBody>
              <a:bodyPr wrap="square" lIns="0" tIns="0" rIns="0" bIns="0" anchor="ctr"/>
              <a:lstStyle/>
              <a:p>
                <a:pPr marL="0" marR="0" lvl="0" indent="0" algn="ctr" defTabSz="914400" rtl="0" eaLnBrk="1" latinLnBrk="1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200" b="1" i="0" u="none" strike="noStrike" kern="1200" cap="none" spc="0" normalizeH="0" baseline="0"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  <p:pic>
            <p:nvPicPr>
              <p:cNvPr id="17" name="그림 6"/>
              <p:cNvPicPr>
                <a:picLocks noChangeAspect="1"/>
              </p:cNvPicPr>
              <p:nvPr/>
            </p:nvPicPr>
            <p:blipFill rotWithShape="1">
              <a:blip r:embed="rId3"/>
              <a:stretch>
                <a:fillRect/>
              </a:stretch>
            </p:blipFill>
            <p:spPr>
              <a:xfrm>
                <a:off x="614574" y="4564146"/>
                <a:ext cx="1516522" cy="1782366"/>
              </a:xfrm>
              <a:prstGeom prst="rect">
                <a:avLst/>
              </a:prstGeom>
            </p:spPr>
          </p:pic>
          <p:sp>
            <p:nvSpPr>
              <p:cNvPr id="18" name="TextBox 17"/>
              <p:cNvSpPr txBox="1"/>
              <p:nvPr/>
            </p:nvSpPr>
            <p:spPr>
              <a:xfrm>
                <a:off x="559104" y="3915074"/>
                <a:ext cx="1648225" cy="6553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>
                  <a:lnSpc>
                    <a:spcPct val="200000"/>
                  </a:lnSpc>
                  <a:defRPr/>
                </a:pPr>
                <a:endParaRPr lang="en-US" altLang="ko-KR" sz="1050" b="1">
                  <a:latin typeface="+mn-ea"/>
                </a:endParaRPr>
              </a:p>
              <a:p>
                <a:pPr lvl="0" algn="ctr">
                  <a:lnSpc>
                    <a:spcPct val="200000"/>
                  </a:lnSpc>
                  <a:defRPr/>
                </a:pPr>
                <a:r>
                  <a:rPr lang="ko-KR" altLang="en-US" sz="1050" b="1">
                    <a:latin typeface="+mn-ea"/>
                  </a:rPr>
                  <a:t>사회적경제 우수모델 기업 선정</a:t>
                </a:r>
                <a:endParaRPr lang="ko-KR" altLang="en-US" sz="1050" b="1">
                  <a:latin typeface="+mn-ea"/>
                </a:endParaRPr>
              </a:p>
            </p:txBody>
          </p:sp>
        </p:grpSp>
        <p:pic>
          <p:nvPicPr>
            <p:cNvPr id="19" name="그림 22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6867736" y="3975264"/>
              <a:ext cx="1448666" cy="319476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대전광역시 사회지표</a:t>
            </a:r>
            <a:r>
              <a:rPr lang="en-US" altLang="ko-KR"/>
              <a:t>(</a:t>
            </a:r>
            <a:r>
              <a:rPr lang="ko-KR" altLang="en-US"/>
              <a:t>건강분야</a:t>
            </a:r>
            <a:r>
              <a:rPr lang="en-US" altLang="ko-KR"/>
              <a:t>)</a:t>
            </a:r>
            <a:endParaRPr lang="en-US" altLang="ko-KR"/>
          </a:p>
        </p:txBody>
      </p:sp>
      <p:pic>
        <p:nvPicPr>
          <p:cNvPr id="5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639412" y="1509712"/>
            <a:ext cx="11013870" cy="487430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 rtl="0">
              <a:defRPr/>
            </a:pPr>
            <a:r>
              <a:rPr lang="ko-KR" altLang="en-US">
                <a:latin typeface="나눔바른고딕"/>
                <a:ea typeface="나눔바른고딕"/>
              </a:rPr>
              <a:t>대전 사회지표 </a:t>
            </a:r>
            <a:r>
              <a:rPr lang="en-US" altLang="ko-KR">
                <a:latin typeface="나눔바른고딕"/>
                <a:ea typeface="나눔바른고딕"/>
              </a:rPr>
              <a:t>(</a:t>
            </a:r>
            <a:r>
              <a:rPr lang="ko-KR" altLang="en-US">
                <a:latin typeface="나눔바른고딕"/>
                <a:ea typeface="나눔바른고딕"/>
              </a:rPr>
              <a:t>삶의 질</a:t>
            </a:r>
            <a:r>
              <a:rPr lang="en-US" altLang="ko-KR">
                <a:latin typeface="나눔바른고딕"/>
                <a:ea typeface="나눔바른고딕"/>
              </a:rPr>
              <a:t>)</a:t>
            </a:r>
            <a:endParaRPr lang="en-US" altLang="ko-KR">
              <a:latin typeface="나눔바른고딕"/>
              <a:ea typeface="나눔바른고딕"/>
            </a:endParaRPr>
          </a:p>
        </p:txBody>
      </p:sp>
      <p:pic>
        <p:nvPicPr>
          <p:cNvPr id="5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430604" y="1478009"/>
            <a:ext cx="5665396" cy="5106401"/>
          </a:xfrm>
          <a:prstGeom prst="rect">
            <a:avLst/>
          </a:prstGeom>
        </p:spPr>
      </p:pic>
      <p:pic>
        <p:nvPicPr>
          <p:cNvPr id="6" name="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6397471" y="1478009"/>
            <a:ext cx="5334000" cy="500572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 rtl="0">
              <a:defRPr/>
            </a:pPr>
            <a:r>
              <a:rPr lang="ko-KR" altLang="en-US">
                <a:latin typeface="나눔바른고딕"/>
                <a:ea typeface="나눔바른고딕"/>
              </a:rPr>
              <a:t>조합 셀프헬스케어</a:t>
            </a:r>
            <a:r>
              <a:rPr lang="en-US" altLang="ko-KR">
                <a:latin typeface="나눔바른고딕"/>
                <a:ea typeface="나눔바른고딕"/>
              </a:rPr>
              <a:t>(</a:t>
            </a:r>
            <a:r>
              <a:rPr lang="ko-KR" altLang="en-US">
                <a:latin typeface="나눔바른고딕"/>
                <a:ea typeface="나눔바른고딕"/>
              </a:rPr>
              <a:t>자기건강관리법</a:t>
            </a:r>
            <a:r>
              <a:rPr lang="en-US" altLang="ko-KR">
                <a:latin typeface="나눔바른고딕"/>
                <a:ea typeface="나눔바른고딕"/>
              </a:rPr>
              <a:t>)</a:t>
            </a:r>
            <a:r>
              <a:rPr lang="ko-KR" altLang="en-US">
                <a:latin typeface="나눔바른고딕"/>
                <a:ea typeface="나눔바른고딕"/>
              </a:rPr>
              <a:t> 소개 </a:t>
            </a:r>
            <a:r>
              <a:rPr lang="en-US" altLang="ko-KR">
                <a:latin typeface="나눔바른고딕"/>
                <a:ea typeface="나눔바른고딕"/>
              </a:rPr>
              <a:t>-</a:t>
            </a:r>
            <a:r>
              <a:rPr lang="ko-KR" altLang="en-US">
                <a:latin typeface="나눔바른고딕"/>
                <a:ea typeface="나눔바른고딕"/>
              </a:rPr>
              <a:t> 동영상 </a:t>
            </a:r>
            <a:r>
              <a:rPr lang="en-US" altLang="ko-KR">
                <a:latin typeface="나눔바른고딕"/>
                <a:ea typeface="나눔바른고딕"/>
              </a:rPr>
              <a:t>2</a:t>
            </a:r>
            <a:r>
              <a:rPr lang="ko-KR" altLang="en-US">
                <a:latin typeface="나눔바른고딕"/>
                <a:ea typeface="나눔바른고딕"/>
              </a:rPr>
              <a:t>편 </a:t>
            </a:r>
            <a:endParaRPr lang="ko-KR" altLang="en-US">
              <a:latin typeface="나눔바른고딕"/>
              <a:ea typeface="나눔바른고딕"/>
            </a:endParaRPr>
          </a:p>
        </p:txBody>
      </p:sp>
      <p:pic>
        <p:nvPicPr>
          <p:cNvPr id="10" name="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1228037" y="1483977"/>
            <a:ext cx="9721217" cy="5167514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A0A51BC-12D4-4D3A-9B6A-E55525456376}" type="datetime1">
              <a:rPr lang="ko-KR" altLang="en-US"/>
              <a:pPr lvl="0">
                <a:defRPr/>
              </a:pPr>
              <a:t>2022-06-19</a:t>
            </a:fld>
            <a:endParaRPr lang="en-US"/>
          </a:p>
        </p:txBody>
      </p:sp>
      <p:sp>
        <p:nvSpPr>
          <p:cNvPr id="3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셀프헬스케어 </a:t>
            </a:r>
            <a:r>
              <a:rPr lang="en-US" altLang="ko-KR"/>
              <a:t>-</a:t>
            </a:r>
            <a:r>
              <a:rPr lang="ko-KR" altLang="en-US"/>
              <a:t> 발목</a:t>
            </a:r>
            <a:r>
              <a:rPr lang="en-US" altLang="ko-KR"/>
              <a:t>(</a:t>
            </a:r>
            <a:r>
              <a:rPr lang="ko-KR" altLang="en-US"/>
              <a:t>종아리</a:t>
            </a:r>
            <a:r>
              <a:rPr lang="en-US" altLang="ko-KR"/>
              <a:t>)</a:t>
            </a:r>
            <a:r>
              <a:rPr lang="ko-KR" altLang="en-US"/>
              <a:t>펌핑</a:t>
            </a:r>
            <a:r>
              <a:rPr lang="en-US" altLang="ko-KR"/>
              <a:t>,</a:t>
            </a:r>
            <a:r>
              <a:rPr lang="ko-KR" altLang="en-US"/>
              <a:t>도리도리</a:t>
            </a:r>
            <a:r>
              <a:rPr lang="en-US" altLang="ko-KR"/>
              <a:t>,</a:t>
            </a:r>
            <a:r>
              <a:rPr lang="ko-KR" altLang="en-US"/>
              <a:t> 발끝부디치기</a:t>
            </a:r>
            <a:endParaRPr lang="ko-KR" altLang="en-US"/>
          </a:p>
        </p:txBody>
      </p:sp>
      <p:pic>
        <p:nvPicPr>
          <p:cNvPr id="4" name=""/>
          <p:cNvPicPr>
            <a:picLocks noGrp="1" noChangeAspect="1"/>
          </p:cNvPicPr>
          <p:nvPr>
            <p:ph sz="quarter" idx="13"/>
          </p:nvPr>
        </p:nvPicPr>
        <p:blipFill rotWithShape="1">
          <a:blip r:embed="rId2"/>
          <a:stretch>
            <a:fillRect/>
          </a:stretch>
        </p:blipFill>
        <p:spPr>
          <a:xfrm>
            <a:off x="446745" y="1470025"/>
            <a:ext cx="8367890" cy="4706938"/>
          </a:xfrm>
          <a:prstGeom prst="rect">
            <a:avLst/>
          </a:prstGeom>
        </p:spPr>
      </p:pic>
      <p:pic>
        <p:nvPicPr>
          <p:cNvPr id="5" name="SAM_8154.MP4">
            <a:hlinkClick r:id="" action="ppaction://media"/>
          </p:cNvPr>
          <p:cNvPicPr>
            <a:picLocks noRot="1"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link="rId4"/>
              </p:ext>
            </p:extLst>
          </p:nvPr>
        </p:nvPicPr>
        <p:blipFill rotWithShape="1">
          <a:blip r:embed="rId5"/>
          <a:stretch>
            <a:fillRect/>
          </a:stretch>
        </p:blipFill>
        <p:spPr>
          <a:xfrm>
            <a:off x="8981982" y="3171917"/>
            <a:ext cx="2926274" cy="1646029"/>
          </a:xfrm>
          <a:prstGeom prst="rect">
            <a:avLst/>
          </a:prstGeom>
        </p:spPr>
      </p:pic>
      <p:sp>
        <p:nvSpPr>
          <p:cNvPr id="7" name=""/>
          <p:cNvSpPr txBox="1"/>
          <p:nvPr/>
        </p:nvSpPr>
        <p:spPr>
          <a:xfrm>
            <a:off x="8802949" y="5209953"/>
            <a:ext cx="3389051" cy="636381"/>
          </a:xfrm>
          <a:prstGeom prst="rect">
            <a:avLst/>
          </a:prstGeom>
        </p:spPr>
        <p:txBody>
          <a:bodyPr wrap="square">
            <a:spAutoFit/>
          </a:bodyPr>
          <a:p>
            <a:pPr lvl="0">
              <a:defRPr/>
            </a:pPr>
            <a:r>
              <a:rPr lang="en-US" altLang="en-US">
                <a:hlinkClick r:id="rId6"/>
              </a:rPr>
              <a:t>https://youtu.be/d25CVesxlBc</a:t>
            </a:r>
            <a:endParaRPr lang="en-US" altLang="en-US"/>
          </a:p>
          <a:p>
            <a:pPr lvl="0">
              <a:defRPr/>
            </a:pPr>
            <a:endParaRPr lang="en-US" altLang="en-US"/>
          </a:p>
        </p:txBody>
      </p:sp>
      <p:sp>
        <p:nvSpPr>
          <p:cNvPr id="9" name=""/>
          <p:cNvSpPr txBox="1"/>
          <p:nvPr/>
        </p:nvSpPr>
        <p:spPr>
          <a:xfrm>
            <a:off x="3161861" y="6220460"/>
            <a:ext cx="5868278" cy="637540"/>
          </a:xfrm>
          <a:prstGeom prst="rect">
            <a:avLst/>
          </a:prstGeom>
        </p:spPr>
        <p:txBody>
          <a:bodyPr wrap="square">
            <a:spAutoFit/>
          </a:bodyPr>
          <a:p>
            <a:pPr lvl="0">
              <a:defRPr/>
            </a:pPr>
            <a:r>
              <a:rPr lang="en-US" altLang="en-US">
                <a:hlinkClick r:id="rId7"/>
              </a:rPr>
              <a:t>https://www.youtube.com/watch?v=DLOJ6IyRefk</a:t>
            </a:r>
            <a:endParaRPr lang="en-US" altLang="en-US"/>
          </a:p>
          <a:p>
            <a:pPr lvl="0">
              <a:defRPr/>
            </a:pPr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35632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A0A51BC-12D4-4D3A-9B6A-E55525456376}" type="datetime1">
              <a:rPr lang="ko-KR" altLang="en-US"/>
              <a:pPr lvl="0">
                <a:defRPr/>
              </a:pPr>
              <a:t>2022-06-19</a:t>
            </a:fld>
            <a:endParaRPr lang="en-US"/>
          </a:p>
        </p:txBody>
      </p:sp>
      <p:sp>
        <p:nvSpPr>
          <p:cNvPr id="3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발목펌핑 운동 전후 사례</a:t>
            </a:r>
            <a:endParaRPr lang="ko-KR" altLang="en-US"/>
          </a:p>
        </p:txBody>
      </p:sp>
      <p:pic>
        <p:nvPicPr>
          <p:cNvPr id="5" name=""/>
          <p:cNvPicPr>
            <a:picLocks noGrp="1" noChangeAspect="1"/>
          </p:cNvPicPr>
          <p:nvPr>
            <p:ph sz="quarter" idx="13"/>
          </p:nvPr>
        </p:nvPicPr>
        <p:blipFill rotWithShape="1">
          <a:blip r:embed="rId2"/>
          <a:stretch>
            <a:fillRect/>
          </a:stretch>
        </p:blipFill>
        <p:spPr>
          <a:xfrm>
            <a:off x="639413" y="1552708"/>
            <a:ext cx="4839721" cy="4940167"/>
          </a:xfrm>
          <a:prstGeom prst="rect">
            <a:avLst/>
          </a:prstGeom>
        </p:spPr>
      </p:pic>
      <p:pic>
        <p:nvPicPr>
          <p:cNvPr id="6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6228470" y="1552708"/>
            <a:ext cx="4848968" cy="492107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1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A0A51BC-12D4-4D3A-9B6A-E55525456376}" type="datetime1">
              <a:rPr lang="ko-KR" altLang="en-US"/>
              <a:pPr lvl="0">
                <a:defRPr/>
              </a:pPr>
              <a:t>2022-06-19</a:t>
            </a:fld>
            <a:endParaRPr lang="en-US"/>
          </a:p>
        </p:txBody>
      </p:sp>
      <p:sp>
        <p:nvSpPr>
          <p:cNvPr id="3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치매예방 통합관리 서비스 내용 </a:t>
            </a:r>
            <a:r>
              <a:rPr lang="en-US" altLang="ko-KR"/>
              <a:t>-</a:t>
            </a:r>
            <a:r>
              <a:rPr lang="ko-KR" altLang="en-US"/>
              <a:t> 별첨 기준정보 참조 </a:t>
            </a:r>
            <a:endParaRPr lang="ko-KR" altLang="en-US"/>
          </a:p>
        </p:txBody>
      </p:sp>
      <p:graphicFrame>
        <p:nvGraphicFramePr>
          <p:cNvPr id="4" name=""/>
          <p:cNvGraphicFramePr>
            <a:graphicFrameLocks noGrp="1"/>
          </p:cNvGraphicFramePr>
          <p:nvPr>
            <p:ph sz="quarter" idx="13"/>
          </p:nvPr>
        </p:nvGraphicFramePr>
        <p:xfrm>
          <a:off x="639763" y="1470025"/>
          <a:ext cx="10906912" cy="5022850"/>
        </p:xfrm>
        <a:graphic>
          <a:graphicData uri="http://schemas.openxmlformats.org/drawingml/2006/table">
            <a:tbl>
              <a:tblPr firstRow="1" bandRow="1">
                <a:tableStyle styleId="{F86EB55A-D8E4-4A66-8E5A-C34D8BC1693A}" styleName="Light Style 2 - Accent 6">
                  <a:wholeTbl>
                    <a:tcTxStyle>
                      <a:fontRef idx="minor">
                        <a:scrgbClr r="0" g="0" b="0"/>
                      </a:fontRef>
                      <a:schemeClr val="tx1"/>
                    </a:tcTxStyle>
                    <a:tcStyle>
                      <a:tcBdr>
                        <a:left>
                          <a:lnRef idx="1">
                            <a:schemeClr val="accent6"/>
                          </a:lnRef>
                        </a:left>
                        <a:right>
                          <a:lnRef idx="1">
                            <a:schemeClr val="accent6"/>
                          </a:lnRef>
                        </a:right>
                        <a:top>
                          <a:lnRef idx="1">
                            <a:schemeClr val="accent6"/>
                          </a:lnRef>
                        </a:top>
                        <a:bottom>
                          <a:lnRef idx="1">
                            <a:schemeClr val="accent6"/>
                          </a:lnRef>
                        </a:bottom>
                        <a:insideH>
                          <a:ln>
                            <a:noFill/>
                          </a:ln>
                        </a:insideH>
                        <a:insideV>
                          <a:ln>
                            <a:noFill/>
                          </a:ln>
                        </a:insideV>
                      </a:tcBdr>
                      <a:fill>
                        <a:noFill/>
                      </a:fill>
                    </a:tcStyle>
                  </a:wholeTbl>
                  <a:band1H>
                    <a:tcTxStyle/>
                    <a:tcStyle>
                      <a:tcBdr>
                        <a:top>
                          <a:lnRef idx="1">
                            <a:schemeClr val="accent6"/>
                          </a:lnRef>
                        </a:top>
                        <a:bottom>
                          <a:lnRef idx="1">
                            <a:schemeClr val="accent6"/>
                          </a:lnRef>
                        </a:bottom>
                      </a:tcBdr>
                    </a:tcStyle>
                  </a:band1H>
                  <a:band1V>
                    <a:tcTxStyle/>
                    <a:tcStyle>
                      <a:tcBdr>
                        <a:left>
                          <a:lnRef idx="1">
                            <a:schemeClr val="accent6"/>
                          </a:lnRef>
                        </a:left>
                        <a:right>
                          <a:lnRef idx="1">
                            <a:schemeClr val="accent6"/>
                          </a:lnRef>
                        </a:right>
                      </a:tcBdr>
                    </a:tcStyle>
                  </a:band1V>
                  <a:band2V>
                    <a:tcTxStyle/>
                    <a:tcStyle>
                      <a:tcBdr>
                        <a:left>
                          <a:lnRef idx="1">
                            <a:schemeClr val="accent6"/>
                          </a:lnRef>
                        </a:left>
                        <a:right>
                          <a:lnRef idx="1">
                            <a:schemeClr val="accent6"/>
                          </a:lnRef>
                        </a:right>
                      </a:tcBdr>
                    </a:tcStyle>
                  </a:band2V>
                  <a:lastCol>
                    <a:tcTxStyle b="on"/>
                    <a:tcStyle>
                      <a:tcBdr/>
                    </a:tcStyle>
                  </a:lastCol>
                  <a:firstCol>
                    <a:tcTxStyle b="on"/>
                    <a:tcStyle>
                      <a:tcBdr/>
                    </a:tcStyle>
                  </a:firstCol>
                  <a:lastRow>
                    <a:tcTxStyle b="on">
                      <a:fontRef idx="minor">
                        <a:scrgbClr r="0" g="0" b="0"/>
                      </a:fontRef>
                      <a:schemeClr val="accent6"/>
                    </a:tcTxStyle>
                    <a:tcStyle>
                      <a:tcBdr>
                        <a:top>
                          <a:ln w="60800" cmpd="dbl">
                            <a:solidFill>
                              <a:schemeClr val="accent6"/>
                            </a:solidFill>
                          </a:ln>
                        </a:top>
                      </a:tcBdr>
                    </a:tcStyle>
                  </a:lastRow>
                  <a:firstRow>
                    <a:tcTxStyle b="on">
                      <a:fontRef idx="minor">
                        <a:scrgbClr r="0" g="0" b="0"/>
                      </a:fontRef>
                      <a:schemeClr val="accent6">
                        <a:shade val="40000"/>
                      </a:schemeClr>
                    </a:tcTxStyle>
                    <a:tcStyle>
                      <a:tcBdr/>
                      <a:fill>
                        <a:solidFill>
                          <a:schemeClr val="accent6">
                            <a:alpha val="40000"/>
                          </a:schemeClr>
                        </a:solidFill>
                      </a:fill>
                    </a:tcStyle>
                  </a:firstRow>
                </a:tableStyle>
              </a:tblPr>
              <a:tblGrid>
                <a:gridCol w="7206938"/>
                <a:gridCol w="1497330"/>
                <a:gridCol w="2202643"/>
              </a:tblGrid>
              <a:tr h="714186"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사업 세부 내용</a:t>
                      </a:r>
                      <a:r>
                        <a:rPr lang="en-US" altLang="ko-KR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집합교육 </a:t>
                      </a:r>
                      <a:r>
                        <a:rPr lang="en-US" altLang="ko-KR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ko-KR" altLang="en-US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경로당 등</a:t>
                      </a:r>
                      <a:r>
                        <a:rPr lang="en-US" altLang="ko-KR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altLang="ko-KR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c4ea7f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실시횟수 </a:t>
                      </a:r>
                      <a:endParaRPr lang="ko-KR" altLang="en-US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algn="ctr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시간</a:t>
                      </a:r>
                      <a:endParaRPr lang="ko-KR" altLang="en-US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c4ea7f"/>
                    </a:solidFill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비고</a:t>
                      </a:r>
                      <a:endParaRPr lang="ko-KR" altLang="en-US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c4ea7f"/>
                    </a:solidFill>
                  </a:tcPr>
                </a:tc>
              </a:tr>
              <a:tr h="1001954"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lvl="0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 b="1">
                          <a:latin typeface="+mn-lt"/>
                          <a:ea typeface="+mn-ea"/>
                          <a:cs typeface="+mn-cs"/>
                        </a:rPr>
                        <a:t>◎ 인지자극 서비스 프로그램</a:t>
                      </a:r>
                      <a:endParaRPr lang="ko-KR" altLang="en-US"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지남력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 언어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 기억력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 주의력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 집중력 향상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 두뇌코칭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 마음의 힘 키우기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통합예술심리치유 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 조합 자체 개발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 ICT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 솔루션 패드 활용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altLang="ko-KR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0" marR="914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주 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회</a:t>
                      </a:r>
                      <a:endParaRPr lang="ko-KR" altLang="en-US"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algn="ctr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회당 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분</a:t>
                      </a:r>
                      <a:endParaRPr lang="ko-KR" altLang="en-US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전담강사 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인</a:t>
                      </a:r>
                      <a:endParaRPr lang="ko-KR" altLang="en-US"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algn="ctr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(10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인이상 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인 추가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altLang="ko-KR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001954"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lvl="0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 b="1">
                          <a:latin typeface="+mn-lt"/>
                          <a:ea typeface="+mn-ea"/>
                          <a:cs typeface="+mn-cs"/>
                        </a:rPr>
                        <a:t>◎ 신체자극 운동서비스 프로그램</a:t>
                      </a:r>
                      <a:endParaRPr lang="ko-KR" altLang="en-US" b="1"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경침운동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 발마사지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 귀건강관리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 질환별 맞춤형 운동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 근력운동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 기혈순환 체조</a:t>
                      </a:r>
                      <a:endParaRPr lang="ko-KR" altLang="en-US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0" marR="914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주 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회</a:t>
                      </a:r>
                      <a:endParaRPr lang="ko-KR" altLang="en-US"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algn="ctr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회당 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분</a:t>
                      </a:r>
                      <a:endParaRPr lang="ko-KR" altLang="en-US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전담강사 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인</a:t>
                      </a:r>
                      <a:endParaRPr lang="ko-KR" altLang="en-US"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algn="ctr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(10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인이상 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인 추가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001954"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lvl="0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 b="1">
                          <a:latin typeface="+mn-lt"/>
                          <a:ea typeface="+mn-ea"/>
                          <a:cs typeface="+mn-cs"/>
                        </a:rPr>
                        <a:t>◎</a:t>
                      </a:r>
                      <a:r>
                        <a:rPr lang="en-US" altLang="ko-KR" b="1"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b="1">
                          <a:latin typeface="+mn-lt"/>
                          <a:ea typeface="+mn-ea"/>
                          <a:cs typeface="+mn-cs"/>
                        </a:rPr>
                        <a:t>만성질환 관리서비스</a:t>
                      </a:r>
                      <a:r>
                        <a:rPr lang="en-US" altLang="ko-KR" b="1"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b="1">
                          <a:latin typeface="+mn-lt"/>
                          <a:ea typeface="+mn-ea"/>
                          <a:cs typeface="+mn-cs"/>
                        </a:rPr>
                        <a:t>시청각교육과 질환별 맞춤형 실습</a:t>
                      </a:r>
                      <a:r>
                        <a:rPr lang="en-US" altLang="ko-KR" b="1"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altLang="ko-KR" b="1"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퇴행성 근골격계 질환에 대한 관리와 성인병에 대해 혈압측정과 보건교육 서비스</a:t>
                      </a:r>
                      <a:endParaRPr lang="ko-KR" altLang="en-US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0" marR="914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월 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회</a:t>
                      </a:r>
                      <a:endParaRPr lang="ko-KR" altLang="en-US"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algn="ctr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회당 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분</a:t>
                      </a:r>
                      <a:endParaRPr lang="ko-KR" altLang="en-US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전담강사 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인</a:t>
                      </a:r>
                      <a:endParaRPr lang="ko-KR" altLang="en-US"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algn="ctr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(10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인이상 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인 추가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302801">
                <a:tc>
                  <a:txBody>
                    <a:bodyPr vert="horz" wrap="square" lIns="91440" tIns="45720" rIns="91440" bIns="45720" anchor="t" anchorCtr="0">
                      <a:spAutoFit/>
                    </a:bodyPr>
                    <a:p>
                      <a:pPr lvl="0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 b="1">
                          <a:latin typeface="+mn-lt"/>
                          <a:ea typeface="+mn-ea"/>
                          <a:cs typeface="+mn-cs"/>
                        </a:rPr>
                        <a:t>◎ 부가서비스</a:t>
                      </a:r>
                      <a:r>
                        <a:rPr lang="en-US" altLang="ko-KR" b="1"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b="1">
                          <a:latin typeface="+mn-lt"/>
                          <a:ea typeface="+mn-ea"/>
                          <a:cs typeface="+mn-cs"/>
                        </a:rPr>
                        <a:t>사전</a:t>
                      </a:r>
                      <a:r>
                        <a:rPr lang="en-US" altLang="ko-KR" b="1"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b="1">
                          <a:latin typeface="+mn-lt"/>
                          <a:ea typeface="+mn-ea"/>
                          <a:cs typeface="+mn-cs"/>
                        </a:rPr>
                        <a:t> 사후검사</a:t>
                      </a:r>
                      <a:r>
                        <a:rPr lang="en-US" altLang="ko-KR" b="1"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altLang="ko-KR" b="1"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우울증 검사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 체성분측정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 노인건강체력요인검사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(SFT),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 혈압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매월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),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RPP(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심근산소소비량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),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MBP(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평균동맥압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측정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 혈관건강과 스트레스 측정을 통한 욕구파악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 만족도조사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 피드백</a:t>
                      </a:r>
                      <a:endParaRPr lang="ko-KR" altLang="en-US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0" marR="914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사전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endParaRPr lang="en-US" altLang="ko-KR"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algn="ctr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사후검사</a:t>
                      </a:r>
                      <a:endParaRPr lang="ko-KR" altLang="en-US"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algn="ctr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회당 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120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분</a:t>
                      </a:r>
                      <a:endParaRPr lang="ko-KR" altLang="en-US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wrap="square" lIns="91440" tIns="45720" rIns="91440" bIns="45720" anchor="ctr" anchorCtr="0">
                      <a:spAutoFit/>
                    </a:bodyPr>
                    <a:p>
                      <a:pPr lvl="0" algn="ctr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명당 검사자 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인</a:t>
                      </a:r>
                      <a:endParaRPr lang="ko-KR" altLang="en-US"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algn="ctr">
                        <a:defRPr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결과상담은 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>
                          <a:latin typeface="+mn-lt"/>
                          <a:ea typeface="+mn-ea"/>
                          <a:cs typeface="+mn-cs"/>
                        </a:rPr>
                        <a:t>인</a:t>
                      </a:r>
                      <a:r>
                        <a:rPr lang="en-US" altLang="ko-KR"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altLang="ko-KR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1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 rtl="0">
              <a:defRPr/>
            </a:pPr>
            <a:r>
              <a:rPr lang="ko-KR" altLang="en-US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건강관리 서비스 변화</a:t>
            </a:r>
            <a:r>
              <a:rPr lang="en-US" altLang="ko-KR" kern="0" spc="0">
                <a:solidFill>
                  <a:srgbClr val="000000"/>
                </a:solidFill>
                <a:effectLst/>
                <a:latin typeface="나눔바른고딕"/>
                <a:ea typeface="나눔바른고딕"/>
              </a:rPr>
              <a:t>  </a:t>
            </a:r>
            <a:endParaRPr lang="en-US" altLang="ko-KR" kern="0" spc="0">
              <a:solidFill>
                <a:srgbClr val="000000"/>
              </a:solidFill>
              <a:latin typeface="나눔바른고딕"/>
              <a:ea typeface="나눔바른고딕"/>
            </a:endParaRPr>
          </a:p>
        </p:txBody>
      </p:sp>
      <p:pic>
        <p:nvPicPr>
          <p:cNvPr id="9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467083" y="1268730"/>
            <a:ext cx="11294349" cy="53100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제목 20">
            <a:extLst>
              <a:ext uri="{FF2B5EF4-FFF2-40B4-BE49-F238E27FC236}">
                <a16:creationId xmlns:a16="http://schemas.microsoft.com/office/drawing/2014/main" id="{4095A0CF-E335-0C44-AB23-48EE18153C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9520" y="3134760"/>
            <a:ext cx="5709920" cy="583800"/>
          </a:xfrm>
        </p:spPr>
        <p:txBody>
          <a:bodyPr rtlCol="0"/>
          <a:lstStyle/>
          <a:p>
            <a:pPr algn="ctr">
              <a:lnSpc>
                <a:spcPct val="150000"/>
              </a:lnSpc>
            </a:pPr>
            <a:r>
              <a:rPr lang="ko-KR" altLang="en-US" sz="5000" kern="0" spc="0" dirty="0">
                <a:solidFill>
                  <a:srgbClr val="F8F8F8"/>
                </a:solidFill>
                <a:effectLst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감사합니다</a:t>
            </a:r>
            <a:r>
              <a:rPr lang="en-US" altLang="ko-KR" sz="5000" kern="0" spc="0" dirty="0">
                <a:solidFill>
                  <a:srgbClr val="F8F8F8"/>
                </a:solidFill>
                <a:effectLst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  <a:endParaRPr lang="en-US" altLang="ko-KR" sz="5000" dirty="0">
              <a:solidFill>
                <a:srgbClr val="F8F8F8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5" name="그림 개체 틀 4">
            <a:extLst>
              <a:ext uri="{FF2B5EF4-FFF2-40B4-BE49-F238E27FC236}">
                <a16:creationId xmlns:a16="http://schemas.microsoft.com/office/drawing/2014/main" id="{A12967B8-9863-4151-B3A8-F05E8F560D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/>
        </p:blipFill>
        <p:spPr>
          <a:xfrm>
            <a:off x="0" y="1109132"/>
            <a:ext cx="7076738" cy="4757497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747367788"/>
      </p:ext>
    </p:extLst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최소화/음소거_ALT">
  <a:themeElements>
    <a:clrScheme name="Japan 2">
      <a:dk1>
        <a:srgbClr val="231b23"/>
      </a:dk1>
      <a:lt1>
        <a:srgbClr val="fcf5e5"/>
      </a:lt1>
      <a:dk2>
        <a:srgbClr val="231b23"/>
      </a:dk2>
      <a:lt2>
        <a:srgbClr val="fcf5e5"/>
      </a:lt2>
      <a:accent1>
        <a:srgbClr val="fda431"/>
      </a:accent1>
      <a:accent2>
        <a:srgbClr val="4da1a8"/>
      </a:accent2>
      <a:accent3>
        <a:srgbClr val="d7e7ba"/>
      </a:accent3>
      <a:accent4>
        <a:srgbClr val="fcf5e5"/>
      </a:accent4>
      <a:accent5>
        <a:srgbClr val="231b23"/>
      </a:accent5>
      <a:accent6>
        <a:srgbClr val="eeced3"/>
      </a:accent6>
      <a:hlink>
        <a:srgbClr val="fca330"/>
      </a:hlink>
      <a:folHlink>
        <a:srgbClr val="4da1a8"/>
      </a:folHlink>
    </a:clrScheme>
    <a:fontScheme name="Japanese Template">
      <a:majorFont>
        <a:latin typeface="Meiryo UI"/>
        <a:ea typeface=""/>
        <a:cs typeface=""/>
      </a:majorFont>
      <a:minorFont>
        <a:latin typeface="Meiryo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351</ep:Words>
  <ep:PresentationFormat>와이드스크린</ep:PresentationFormat>
  <ep:Paragraphs>50</ep:Paragraphs>
  <ep:Slides>13</ep:Slides>
  <ep:Notes>9</ep:Notes>
  <ep:TotalTime>0</ep:TotalTime>
  <ep:HiddenSlides>0</ep:HiddenSlides>
  <ep:MMClips>1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ep:HeadingPairs>
  <ep:TitlesOfParts>
    <vt:vector size="14" baseType="lpstr">
      <vt:lpstr>최소화/음소거_ALT</vt:lpstr>
      <vt:lpstr>주제 :지역사회 고령자의 건강과 삶의질 -지역사회서비스 투자사업-  주관 : 연세대학교 SSK초고령사회 뉴노멀 라이프스타일 연구소 발표 : 건강나눔 사회적협동조합 이사장 김정현 일시 : 2022.6.28.14:00~</vt:lpstr>
      <vt:lpstr>기 업 소 개</vt:lpstr>
      <vt:lpstr>주  요  실  적</vt:lpstr>
      <vt:lpstr>우수모델 분야 추진실적</vt:lpstr>
      <vt:lpstr>대전광역시 사회지표 (노인 고충문제)</vt:lpstr>
      <vt:lpstr>대전광역시 사회지표(건강분야)</vt:lpstr>
      <vt:lpstr>대전 사회지표 (삶의 질)</vt:lpstr>
      <vt:lpstr>조합 셀프헬스케어(자기건강관리법) 소개 - 동영상 2편</vt:lpstr>
      <vt:lpstr>셀프헬스케어 - 발목(종아리)펌핑,도리도리, 발끝부디치기</vt:lpstr>
      <vt:lpstr>발목펌핑 운동 전후 사례</vt:lpstr>
      <vt:lpstr>치매예방 통합관리 서비스 내용 - 별첨 기준정보 참조</vt:lpstr>
      <vt:lpstr>건강관리 서비스 변화</vt:lpstr>
      <vt:lpstr>감사합니다.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2022-06-12T07:03:40.000</dcterms:created>
  <cp:lastModifiedBy>euboc</cp:lastModifiedBy>
  <dcterms:modified xsi:type="dcterms:W3CDTF">2022-12-07T14:33:54.663</dcterms:modified>
  <cp:revision>47</cp:revision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